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8" r:id="rId3"/>
    <p:sldId id="335" r:id="rId4"/>
    <p:sldId id="369" r:id="rId5"/>
    <p:sldId id="378" r:id="rId6"/>
    <p:sldId id="319" r:id="rId7"/>
    <p:sldId id="331" r:id="rId8"/>
    <p:sldId id="370" r:id="rId9"/>
    <p:sldId id="320" r:id="rId10"/>
    <p:sldId id="371" r:id="rId11"/>
    <p:sldId id="332" r:id="rId12"/>
    <p:sldId id="334" r:id="rId13"/>
    <p:sldId id="336" r:id="rId14"/>
    <p:sldId id="329" r:id="rId15"/>
    <p:sldId id="347" r:id="rId16"/>
    <p:sldId id="333" r:id="rId17"/>
    <p:sldId id="338" r:id="rId18"/>
    <p:sldId id="337" r:id="rId19"/>
    <p:sldId id="321" r:id="rId20"/>
    <p:sldId id="372" r:id="rId21"/>
    <p:sldId id="373" r:id="rId22"/>
    <p:sldId id="374" r:id="rId23"/>
    <p:sldId id="339" r:id="rId24"/>
    <p:sldId id="341" r:id="rId25"/>
    <p:sldId id="323" r:id="rId26"/>
    <p:sldId id="340" r:id="rId27"/>
    <p:sldId id="342" r:id="rId28"/>
    <p:sldId id="343" r:id="rId29"/>
    <p:sldId id="344" r:id="rId30"/>
    <p:sldId id="324" r:id="rId31"/>
    <p:sldId id="325" r:id="rId32"/>
    <p:sldId id="345" r:id="rId33"/>
    <p:sldId id="326" r:id="rId34"/>
    <p:sldId id="327" r:id="rId35"/>
    <p:sldId id="328" r:id="rId36"/>
    <p:sldId id="346" r:id="rId37"/>
    <p:sldId id="330" r:id="rId38"/>
    <p:sldId id="375" r:id="rId39"/>
    <p:sldId id="352" r:id="rId40"/>
    <p:sldId id="348" r:id="rId41"/>
    <p:sldId id="351" r:id="rId42"/>
    <p:sldId id="349" r:id="rId43"/>
    <p:sldId id="350" r:id="rId44"/>
    <p:sldId id="359" r:id="rId45"/>
    <p:sldId id="360" r:id="rId46"/>
    <p:sldId id="361" r:id="rId47"/>
    <p:sldId id="380" r:id="rId48"/>
    <p:sldId id="362" r:id="rId49"/>
    <p:sldId id="376" r:id="rId50"/>
    <p:sldId id="354" r:id="rId51"/>
    <p:sldId id="356" r:id="rId52"/>
    <p:sldId id="377" r:id="rId53"/>
    <p:sldId id="358" r:id="rId54"/>
    <p:sldId id="357" r:id="rId55"/>
    <p:sldId id="379" r:id="rId56"/>
    <p:sldId id="36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Grid="0" snapToObjects="1">
      <p:cViewPr varScale="1">
        <p:scale>
          <a:sx n="70" d="100"/>
          <a:sy n="70" d="100"/>
        </p:scale>
        <p:origin x="141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B07ED6-B47A-5C4D-BA55-59AD1A438C7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2DC98-B4ED-5B4B-9841-A2D71C923D96}" type="slidenum">
              <a:rPr lang="en-US" smtClean="0"/>
              <a:t>‹#›</a:t>
            </a:fld>
            <a:endParaRPr lang="en-US"/>
          </a:p>
        </p:txBody>
      </p:sp>
    </p:spTree>
    <p:extLst>
      <p:ext uri="{BB962C8B-B14F-4D97-AF65-F5344CB8AC3E}">
        <p14:creationId xmlns:p14="http://schemas.microsoft.com/office/powerpoint/2010/main" val="368644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B07ED6-B47A-5C4D-BA55-59AD1A438C7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2DC98-B4ED-5B4B-9841-A2D71C923D96}" type="slidenum">
              <a:rPr lang="en-US" smtClean="0"/>
              <a:t>‹#›</a:t>
            </a:fld>
            <a:endParaRPr lang="en-US"/>
          </a:p>
        </p:txBody>
      </p:sp>
    </p:spTree>
    <p:extLst>
      <p:ext uri="{BB962C8B-B14F-4D97-AF65-F5344CB8AC3E}">
        <p14:creationId xmlns:p14="http://schemas.microsoft.com/office/powerpoint/2010/main" val="58042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B07ED6-B47A-5C4D-BA55-59AD1A438C7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2DC98-B4ED-5B4B-9841-A2D71C923D96}" type="slidenum">
              <a:rPr lang="en-US" smtClean="0"/>
              <a:t>‹#›</a:t>
            </a:fld>
            <a:endParaRPr lang="en-US"/>
          </a:p>
        </p:txBody>
      </p:sp>
    </p:spTree>
    <p:extLst>
      <p:ext uri="{BB962C8B-B14F-4D97-AF65-F5344CB8AC3E}">
        <p14:creationId xmlns:p14="http://schemas.microsoft.com/office/powerpoint/2010/main" val="244628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B07ED6-B47A-5C4D-BA55-59AD1A438C7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2DC98-B4ED-5B4B-9841-A2D71C923D96}" type="slidenum">
              <a:rPr lang="en-US" smtClean="0"/>
              <a:t>‹#›</a:t>
            </a:fld>
            <a:endParaRPr lang="en-US"/>
          </a:p>
        </p:txBody>
      </p:sp>
    </p:spTree>
    <p:extLst>
      <p:ext uri="{BB962C8B-B14F-4D97-AF65-F5344CB8AC3E}">
        <p14:creationId xmlns:p14="http://schemas.microsoft.com/office/powerpoint/2010/main" val="270422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B07ED6-B47A-5C4D-BA55-59AD1A438C7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2DC98-B4ED-5B4B-9841-A2D71C923D96}" type="slidenum">
              <a:rPr lang="en-US" smtClean="0"/>
              <a:t>‹#›</a:t>
            </a:fld>
            <a:endParaRPr lang="en-US"/>
          </a:p>
        </p:txBody>
      </p:sp>
    </p:spTree>
    <p:extLst>
      <p:ext uri="{BB962C8B-B14F-4D97-AF65-F5344CB8AC3E}">
        <p14:creationId xmlns:p14="http://schemas.microsoft.com/office/powerpoint/2010/main" val="341146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B07ED6-B47A-5C4D-BA55-59AD1A438C7B}"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2DC98-B4ED-5B4B-9841-A2D71C923D96}" type="slidenum">
              <a:rPr lang="en-US" smtClean="0"/>
              <a:t>‹#›</a:t>
            </a:fld>
            <a:endParaRPr lang="en-US"/>
          </a:p>
        </p:txBody>
      </p:sp>
    </p:spTree>
    <p:extLst>
      <p:ext uri="{BB962C8B-B14F-4D97-AF65-F5344CB8AC3E}">
        <p14:creationId xmlns:p14="http://schemas.microsoft.com/office/powerpoint/2010/main" val="3977506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B07ED6-B47A-5C4D-BA55-59AD1A438C7B}"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2DC98-B4ED-5B4B-9841-A2D71C923D96}" type="slidenum">
              <a:rPr lang="en-US" smtClean="0"/>
              <a:t>‹#›</a:t>
            </a:fld>
            <a:endParaRPr lang="en-US"/>
          </a:p>
        </p:txBody>
      </p:sp>
    </p:spTree>
    <p:extLst>
      <p:ext uri="{BB962C8B-B14F-4D97-AF65-F5344CB8AC3E}">
        <p14:creationId xmlns:p14="http://schemas.microsoft.com/office/powerpoint/2010/main" val="134274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B07ED6-B47A-5C4D-BA55-59AD1A438C7B}"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2DC98-B4ED-5B4B-9841-A2D71C923D96}" type="slidenum">
              <a:rPr lang="en-US" smtClean="0"/>
              <a:t>‹#›</a:t>
            </a:fld>
            <a:endParaRPr lang="en-US"/>
          </a:p>
        </p:txBody>
      </p:sp>
    </p:spTree>
    <p:extLst>
      <p:ext uri="{BB962C8B-B14F-4D97-AF65-F5344CB8AC3E}">
        <p14:creationId xmlns:p14="http://schemas.microsoft.com/office/powerpoint/2010/main" val="84335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07ED6-B47A-5C4D-BA55-59AD1A438C7B}"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2DC98-B4ED-5B4B-9841-A2D71C923D96}" type="slidenum">
              <a:rPr lang="en-US" smtClean="0"/>
              <a:t>‹#›</a:t>
            </a:fld>
            <a:endParaRPr lang="en-US"/>
          </a:p>
        </p:txBody>
      </p:sp>
    </p:spTree>
    <p:extLst>
      <p:ext uri="{BB962C8B-B14F-4D97-AF65-F5344CB8AC3E}">
        <p14:creationId xmlns:p14="http://schemas.microsoft.com/office/powerpoint/2010/main" val="50626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B07ED6-B47A-5C4D-BA55-59AD1A438C7B}"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2DC98-B4ED-5B4B-9841-A2D71C923D96}" type="slidenum">
              <a:rPr lang="en-US" smtClean="0"/>
              <a:t>‹#›</a:t>
            </a:fld>
            <a:endParaRPr lang="en-US"/>
          </a:p>
        </p:txBody>
      </p:sp>
    </p:spTree>
    <p:extLst>
      <p:ext uri="{BB962C8B-B14F-4D97-AF65-F5344CB8AC3E}">
        <p14:creationId xmlns:p14="http://schemas.microsoft.com/office/powerpoint/2010/main" val="210353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B07ED6-B47A-5C4D-BA55-59AD1A438C7B}"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2DC98-B4ED-5B4B-9841-A2D71C923D96}" type="slidenum">
              <a:rPr lang="en-US" smtClean="0"/>
              <a:t>‹#›</a:t>
            </a:fld>
            <a:endParaRPr lang="en-US"/>
          </a:p>
        </p:txBody>
      </p:sp>
    </p:spTree>
    <p:extLst>
      <p:ext uri="{BB962C8B-B14F-4D97-AF65-F5344CB8AC3E}">
        <p14:creationId xmlns:p14="http://schemas.microsoft.com/office/powerpoint/2010/main" val="297352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07ED6-B47A-5C4D-BA55-59AD1A438C7B}" type="datetimeFigureOut">
              <a:rPr lang="en-US" smtClean="0"/>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2DC98-B4ED-5B4B-9841-A2D71C923D96}" type="slidenum">
              <a:rPr lang="en-US" smtClean="0"/>
              <a:t>‹#›</a:t>
            </a:fld>
            <a:endParaRPr lang="en-US"/>
          </a:p>
        </p:txBody>
      </p:sp>
    </p:spTree>
    <p:extLst>
      <p:ext uri="{BB962C8B-B14F-4D97-AF65-F5344CB8AC3E}">
        <p14:creationId xmlns:p14="http://schemas.microsoft.com/office/powerpoint/2010/main" val="180389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trickkellogg.com/kryptos" TargetMode="External"/><Relationship Id="rId2" Type="http://schemas.openxmlformats.org/officeDocument/2006/relationships/hyperlink" Target="mailto:patrickkellogg@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kryptos@earthlink.net" TargetMode="External"/><Relationship Id="rId2" Type="http://schemas.openxmlformats.org/officeDocument/2006/relationships/hyperlink" Target="http://www.kryptosclue.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github.com/patrickkellogg/Krypto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austininc.com/SciRealm/Kryptos.html" TargetMode="External"/><Relationship Id="rId2" Type="http://schemas.openxmlformats.org/officeDocument/2006/relationships/hyperlink" Target="http://www.elonka.com/kryptos" TargetMode="External"/><Relationship Id="rId1" Type="http://schemas.openxmlformats.org/officeDocument/2006/relationships/slideLayout" Target="../slideLayouts/slideLayout2.xml"/><Relationship Id="rId5" Type="http://schemas.openxmlformats.org/officeDocument/2006/relationships/hyperlink" Target="https://en.wikipedia.org/wiki/Kryptos" TargetMode="External"/><Relationship Id="rId4" Type="http://schemas.openxmlformats.org/officeDocument/2006/relationships/hyperlink" Target="https://www.wired.com/2014/11/second-kryptos-clu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9207"/>
            <a:ext cx="7772400" cy="2687818"/>
          </a:xfrm>
        </p:spPr>
        <p:txBody>
          <a:bodyPr>
            <a:normAutofit/>
          </a:bodyPr>
          <a:lstStyle/>
          <a:p>
            <a:r>
              <a:rPr lang="en-US" dirty="0"/>
              <a:t>KRYPTOS</a:t>
            </a:r>
          </a:p>
        </p:txBody>
      </p:sp>
      <p:sp>
        <p:nvSpPr>
          <p:cNvPr id="3" name="Subtitle 2"/>
          <p:cNvSpPr>
            <a:spLocks noGrp="1"/>
          </p:cNvSpPr>
          <p:nvPr>
            <p:ph type="subTitle" idx="1"/>
          </p:nvPr>
        </p:nvSpPr>
        <p:spPr>
          <a:xfrm>
            <a:off x="0" y="3886200"/>
            <a:ext cx="9144000" cy="1752600"/>
          </a:xfrm>
        </p:spPr>
        <p:txBody>
          <a:bodyPr>
            <a:normAutofit/>
          </a:bodyPr>
          <a:lstStyle/>
          <a:p>
            <a:r>
              <a:rPr lang="en-US" dirty="0"/>
              <a:t>Patrick Kellogg</a:t>
            </a:r>
          </a:p>
          <a:p>
            <a:r>
              <a:rPr lang="en-US" dirty="0">
                <a:hlinkClick r:id="rId2"/>
              </a:rPr>
              <a:t>patrickkellogg@gmail.com</a:t>
            </a:r>
            <a:endParaRPr lang="en-US" dirty="0"/>
          </a:p>
          <a:p>
            <a:r>
              <a:rPr lang="en-US" dirty="0">
                <a:hlinkClick r:id="rId3"/>
              </a:rPr>
              <a:t>http://www.patrickkellogg.com/kryptos</a:t>
            </a:r>
            <a:endParaRPr lang="en-US" dirty="0"/>
          </a:p>
          <a:p>
            <a:endParaRPr lang="en-US" dirty="0"/>
          </a:p>
          <a:p>
            <a:endParaRPr lang="en-US" dirty="0"/>
          </a:p>
        </p:txBody>
      </p:sp>
    </p:spTree>
    <p:extLst>
      <p:ext uri="{BB962C8B-B14F-4D97-AF65-F5344CB8AC3E}">
        <p14:creationId xmlns:p14="http://schemas.microsoft.com/office/powerpoint/2010/main" val="279446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K1 Solution</a:t>
            </a:r>
          </a:p>
        </p:txBody>
      </p:sp>
      <p:sp>
        <p:nvSpPr>
          <p:cNvPr id="3" name="Content Placeholder 2"/>
          <p:cNvSpPr>
            <a:spLocks noGrp="1"/>
          </p:cNvSpPr>
          <p:nvPr>
            <p:ph idx="1"/>
          </p:nvPr>
        </p:nvSpPr>
        <p:spPr/>
        <p:txBody>
          <a:bodyPr>
            <a:normAutofit/>
          </a:bodyPr>
          <a:lstStyle/>
          <a:p>
            <a:r>
              <a:rPr lang="en-US" dirty="0"/>
              <a:t>K1 is a simple </a:t>
            </a:r>
            <a:r>
              <a:rPr lang="en-US" dirty="0" err="1"/>
              <a:t>Vigenère</a:t>
            </a:r>
            <a:r>
              <a:rPr lang="en-US" dirty="0"/>
              <a:t> substitution</a:t>
            </a:r>
          </a:p>
          <a:p>
            <a:endParaRPr lang="en-US" dirty="0"/>
          </a:p>
          <a:p>
            <a:r>
              <a:rPr lang="en-US" dirty="0"/>
              <a:t>The keyword for K1 is </a:t>
            </a:r>
            <a:r>
              <a:rPr lang="en-US" dirty="0">
                <a:solidFill>
                  <a:srgbClr val="FF0000"/>
                </a:solidFill>
              </a:rPr>
              <a:t>PALIMPSEST</a:t>
            </a:r>
          </a:p>
          <a:p>
            <a:endParaRPr lang="en-US" dirty="0"/>
          </a:p>
          <a:p>
            <a:r>
              <a:rPr lang="en-US" dirty="0"/>
              <a:t>And the plaintext for K1 turns out to be:</a:t>
            </a:r>
          </a:p>
          <a:p>
            <a:pPr marL="0" indent="0">
              <a:buNone/>
            </a:pPr>
            <a:r>
              <a:rPr lang="en-US" dirty="0">
                <a:solidFill>
                  <a:srgbClr val="FF0000"/>
                </a:solidFill>
              </a:rPr>
              <a:t>BETWEEN SUBTLE SHADING AND THE ABSENCE OF LIGHT LIES THE NUANCE OF IQLUSION</a:t>
            </a:r>
          </a:p>
        </p:txBody>
      </p:sp>
    </p:spTree>
    <p:extLst>
      <p:ext uri="{BB962C8B-B14F-4D97-AF65-F5344CB8AC3E}">
        <p14:creationId xmlns:p14="http://schemas.microsoft.com/office/powerpoint/2010/main" val="30811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Weird Things About K1</a:t>
            </a:r>
          </a:p>
        </p:txBody>
      </p:sp>
      <p:sp>
        <p:nvSpPr>
          <p:cNvPr id="3" name="Content Placeholder 2"/>
          <p:cNvSpPr>
            <a:spLocks noGrp="1"/>
          </p:cNvSpPr>
          <p:nvPr>
            <p:ph idx="1"/>
          </p:nvPr>
        </p:nvSpPr>
        <p:spPr/>
        <p:txBody>
          <a:bodyPr>
            <a:normAutofit fontScale="92500"/>
          </a:bodyPr>
          <a:lstStyle/>
          <a:p>
            <a:r>
              <a:rPr lang="en-US" dirty="0"/>
              <a:t>Sanborn intentionally misspelled the word “</a:t>
            </a:r>
            <a:r>
              <a:rPr lang="en-US" dirty="0">
                <a:solidFill>
                  <a:srgbClr val="FF0000"/>
                </a:solidFill>
              </a:rPr>
              <a:t>IQLUSION</a:t>
            </a:r>
            <a:r>
              <a:rPr lang="en-US" dirty="0"/>
              <a:t>”, which is a traditional method of making decryption more difficult</a:t>
            </a:r>
          </a:p>
          <a:p>
            <a:endParaRPr lang="en-US" dirty="0"/>
          </a:p>
          <a:p>
            <a:r>
              <a:rPr lang="en-US" dirty="0"/>
              <a:t>The word “</a:t>
            </a:r>
            <a:r>
              <a:rPr lang="en-US" dirty="0">
                <a:solidFill>
                  <a:srgbClr val="FF0000"/>
                </a:solidFill>
              </a:rPr>
              <a:t>PALIMPSEST</a:t>
            </a:r>
            <a:r>
              <a:rPr lang="en-US" dirty="0"/>
              <a:t>” means “a manuscript page, either from a scroll or a book, from which the text has been scraped or washed off so that the page can be reused for another document”, which may have artistic meaning for the artist</a:t>
            </a:r>
            <a:endParaRPr lang="en-US" dirty="0">
              <a:solidFill>
                <a:srgbClr val="FF0000"/>
              </a:solidFill>
            </a:endParaRPr>
          </a:p>
        </p:txBody>
      </p:sp>
    </p:spTree>
    <p:extLst>
      <p:ext uri="{BB962C8B-B14F-4D97-AF65-F5344CB8AC3E}">
        <p14:creationId xmlns:p14="http://schemas.microsoft.com/office/powerpoint/2010/main" val="114307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More Weird Things About K1</a:t>
            </a:r>
          </a:p>
        </p:txBody>
      </p:sp>
      <p:sp>
        <p:nvSpPr>
          <p:cNvPr id="3" name="Content Placeholder 2"/>
          <p:cNvSpPr>
            <a:spLocks noGrp="1"/>
          </p:cNvSpPr>
          <p:nvPr>
            <p:ph idx="1"/>
          </p:nvPr>
        </p:nvSpPr>
        <p:spPr/>
        <p:txBody>
          <a:bodyPr>
            <a:normAutofit lnSpcReduction="10000"/>
          </a:bodyPr>
          <a:lstStyle/>
          <a:p>
            <a:r>
              <a:rPr lang="en-US" dirty="0"/>
              <a:t>Note that the </a:t>
            </a:r>
            <a:r>
              <a:rPr lang="en-US" dirty="0" err="1"/>
              <a:t>Vigenère</a:t>
            </a:r>
            <a:r>
              <a:rPr lang="en-US" dirty="0"/>
              <a:t> used to solve K1 is </a:t>
            </a:r>
            <a:r>
              <a:rPr lang="en-US" dirty="0">
                <a:solidFill>
                  <a:srgbClr val="FF0000"/>
                </a:solidFill>
              </a:rPr>
              <a:t>not</a:t>
            </a:r>
            <a:r>
              <a:rPr lang="en-US" dirty="0"/>
              <a:t> the one on the right side of the sculpture!</a:t>
            </a:r>
          </a:p>
          <a:p>
            <a:endParaRPr lang="en-US" dirty="0"/>
          </a:p>
          <a:p>
            <a:r>
              <a:rPr lang="en-US" dirty="0"/>
              <a:t>Instead, Sanborn uses a variant of </a:t>
            </a:r>
            <a:r>
              <a:rPr lang="en-US" dirty="0" err="1"/>
              <a:t>Vigenère</a:t>
            </a:r>
            <a:r>
              <a:rPr lang="en-US" dirty="0"/>
              <a:t>  called a “Quagmire III” which requires both an “Alphabet Key” at the top of the table, and a repeated “Passphrase” </a:t>
            </a:r>
          </a:p>
          <a:p>
            <a:pPr lvl="1"/>
            <a:r>
              <a:rPr lang="en-US" dirty="0"/>
              <a:t>Alphabet key = </a:t>
            </a:r>
            <a:r>
              <a:rPr lang="en-US" dirty="0">
                <a:solidFill>
                  <a:srgbClr val="FF0000"/>
                </a:solidFill>
              </a:rPr>
              <a:t>KRYPTOS</a:t>
            </a:r>
            <a:r>
              <a:rPr lang="en-US" dirty="0"/>
              <a:t> </a:t>
            </a:r>
          </a:p>
          <a:p>
            <a:pPr lvl="1"/>
            <a:r>
              <a:rPr lang="en-US" dirty="0"/>
              <a:t>Passphrase </a:t>
            </a:r>
            <a:r>
              <a:rPr lang="en-US"/>
              <a:t>= </a:t>
            </a:r>
            <a:r>
              <a:rPr lang="en-US">
                <a:solidFill>
                  <a:srgbClr val="FF0000"/>
                </a:solidFill>
              </a:rPr>
              <a:t>PALIMPSEST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121084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Setting Up The Quagmire III</a:t>
            </a:r>
          </a:p>
        </p:txBody>
      </p:sp>
      <p:sp>
        <p:nvSpPr>
          <p:cNvPr id="3" name="Content Placeholder 2"/>
          <p:cNvSpPr>
            <a:spLocks noGrp="1"/>
          </p:cNvSpPr>
          <p:nvPr>
            <p:ph idx="1"/>
          </p:nvPr>
        </p:nvSpPr>
        <p:spPr/>
        <p:txBody>
          <a:bodyPr>
            <a:normAutofit/>
          </a:bodyPr>
          <a:lstStyle/>
          <a:p>
            <a:r>
              <a:rPr lang="en-US" dirty="0"/>
              <a:t>First, take the standard alphabet and pull the non-repeating letters of the Alphabet Key out and stick them at the front</a:t>
            </a:r>
          </a:p>
          <a:p>
            <a:pPr marL="0" indent="0">
              <a:buNone/>
            </a:pPr>
            <a:r>
              <a:rPr lang="en-US" dirty="0"/>
              <a:t>		</a:t>
            </a:r>
            <a:r>
              <a:rPr lang="en-US" dirty="0">
                <a:solidFill>
                  <a:srgbClr val="FF0000"/>
                </a:solidFill>
              </a:rPr>
              <a:t>KRYPTOS</a:t>
            </a:r>
            <a:r>
              <a:rPr lang="en-US" dirty="0"/>
              <a:t>ABCDEFGHIJLMNQUVWXZ</a:t>
            </a:r>
          </a:p>
          <a:p>
            <a:r>
              <a:rPr lang="en-US" dirty="0"/>
              <a:t>Then, add rows corresponding with the Passphrase. For example, the first “P” row starts with “PTOSABC…”</a:t>
            </a:r>
            <a:endParaRPr lang="en-US" dirty="0">
              <a:solidFill>
                <a:srgbClr val="FF0000"/>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2033018" y="5499100"/>
            <a:ext cx="4695825" cy="809625"/>
          </a:xfrm>
          <a:prstGeom prst="rect">
            <a:avLst/>
          </a:prstGeom>
        </p:spPr>
      </p:pic>
      <p:cxnSp>
        <p:nvCxnSpPr>
          <p:cNvPr id="6" name="Straight Arrow Connector 5"/>
          <p:cNvCxnSpPr/>
          <p:nvPr/>
        </p:nvCxnSpPr>
        <p:spPr>
          <a:xfrm>
            <a:off x="2033018" y="5390866"/>
            <a:ext cx="1078672"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897039" y="5718412"/>
            <a:ext cx="0" cy="40775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14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Warning: Actually Not A </a:t>
            </a:r>
            <a:r>
              <a:rPr lang="en-US" dirty="0" err="1"/>
              <a:t>Vigenère</a:t>
            </a:r>
            <a:r>
              <a:rPr lang="en-US" dirty="0"/>
              <a:t> </a:t>
            </a:r>
          </a:p>
        </p:txBody>
      </p:sp>
      <p:sp>
        <p:nvSpPr>
          <p:cNvPr id="3" name="Content Placeholder 2"/>
          <p:cNvSpPr>
            <a:spLocks noGrp="1"/>
          </p:cNvSpPr>
          <p:nvPr>
            <p:ph idx="1"/>
          </p:nvPr>
        </p:nvSpPr>
        <p:spPr>
          <a:xfrm>
            <a:off x="457200" y="1600200"/>
            <a:ext cx="8229600" cy="5257800"/>
          </a:xfrm>
        </p:spPr>
        <p:txBody>
          <a:bodyPr/>
          <a:lstStyle/>
          <a:p>
            <a:r>
              <a:rPr lang="en-US" dirty="0"/>
              <a:t>However, Sanborn does something strange</a:t>
            </a:r>
          </a:p>
          <a:p>
            <a:r>
              <a:rPr lang="en-US" dirty="0"/>
              <a:t>On the sculpture, he depicts a standard table. However, that is not the table he uses!</a:t>
            </a:r>
          </a:p>
          <a:p>
            <a:endParaRPr lang="en-US" dirty="0"/>
          </a:p>
          <a:p>
            <a:pPr marL="0" indent="0">
              <a:buNone/>
            </a:pPr>
            <a:endParaRPr lang="en-US" dirty="0"/>
          </a:p>
          <a:p>
            <a:pPr marL="0" indent="0" algn="ctr">
              <a:buNone/>
            </a:pPr>
            <a:r>
              <a:rPr lang="en-US" dirty="0"/>
              <a:t>First lines on the sculpture ↑</a:t>
            </a:r>
          </a:p>
          <a:p>
            <a:pPr marL="0" indent="0" algn="ctr">
              <a:buNone/>
            </a:pPr>
            <a:endParaRPr lang="en-US" dirty="0"/>
          </a:p>
          <a:p>
            <a:pPr marL="0" indent="0" algn="ctr">
              <a:buNone/>
            </a:pPr>
            <a:endParaRPr lang="en-US" dirty="0"/>
          </a:p>
          <a:p>
            <a:pPr marL="0" indent="0" algn="ctr">
              <a:buNone/>
            </a:pPr>
            <a:r>
              <a:rPr lang="en-US" dirty="0"/>
              <a:t>Actual substitution table ↑</a:t>
            </a:r>
          </a:p>
        </p:txBody>
      </p:sp>
      <p:pic>
        <p:nvPicPr>
          <p:cNvPr id="6" name="Picture 5"/>
          <p:cNvPicPr>
            <a:picLocks noChangeAspect="1"/>
          </p:cNvPicPr>
          <p:nvPr/>
        </p:nvPicPr>
        <p:blipFill>
          <a:blip r:embed="rId2"/>
          <a:stretch>
            <a:fillRect/>
          </a:stretch>
        </p:blipFill>
        <p:spPr>
          <a:xfrm>
            <a:off x="1962150" y="3272631"/>
            <a:ext cx="5219700" cy="1181100"/>
          </a:xfrm>
          <a:prstGeom prst="rect">
            <a:avLst/>
          </a:prstGeom>
        </p:spPr>
      </p:pic>
      <p:pic>
        <p:nvPicPr>
          <p:cNvPr id="7" name="Picture 6"/>
          <p:cNvPicPr>
            <a:picLocks noChangeAspect="1"/>
          </p:cNvPicPr>
          <p:nvPr/>
        </p:nvPicPr>
        <p:blipFill>
          <a:blip r:embed="rId3"/>
          <a:stretch>
            <a:fillRect/>
          </a:stretch>
        </p:blipFill>
        <p:spPr>
          <a:xfrm>
            <a:off x="1962150" y="5018289"/>
            <a:ext cx="5219700" cy="1190625"/>
          </a:xfrm>
          <a:prstGeom prst="rect">
            <a:avLst/>
          </a:prstGeom>
        </p:spPr>
      </p:pic>
    </p:spTree>
    <p:extLst>
      <p:ext uri="{BB962C8B-B14F-4D97-AF65-F5344CB8AC3E}">
        <p14:creationId xmlns:p14="http://schemas.microsoft.com/office/powerpoint/2010/main" val="314077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“Sanborn” </a:t>
            </a:r>
            <a:r>
              <a:rPr lang="en-US" dirty="0" err="1"/>
              <a:t>Vigenère</a:t>
            </a:r>
            <a:r>
              <a:rPr lang="en-US" dirty="0"/>
              <a:t> Vs. Quagmire III </a:t>
            </a:r>
          </a:p>
        </p:txBody>
      </p:sp>
      <p:sp>
        <p:nvSpPr>
          <p:cNvPr id="3" name="Content Placeholder 2"/>
          <p:cNvSpPr>
            <a:spLocks noGrp="1"/>
          </p:cNvSpPr>
          <p:nvPr>
            <p:ph idx="1"/>
          </p:nvPr>
        </p:nvSpPr>
        <p:spPr>
          <a:xfrm>
            <a:off x="457200" y="1600200"/>
            <a:ext cx="8229600" cy="5073555"/>
          </a:xfrm>
        </p:spPr>
        <p:txBody>
          <a:bodyPr/>
          <a:lstStyle/>
          <a:p>
            <a:r>
              <a:rPr lang="en-US" dirty="0"/>
              <a:t>Both the column order </a:t>
            </a:r>
            <a:r>
              <a:rPr lang="en-US" dirty="0">
                <a:solidFill>
                  <a:srgbClr val="FF0000"/>
                </a:solidFill>
              </a:rPr>
              <a:t>AND</a:t>
            </a:r>
            <a:r>
              <a:rPr lang="en-US" dirty="0"/>
              <a:t> the row orders are different. This will give you incorrect results if you try to use a traditional method!</a:t>
            </a:r>
          </a:p>
          <a:p>
            <a:endParaRPr lang="en-US" dirty="0"/>
          </a:p>
          <a:p>
            <a:endParaRPr lang="en-US" dirty="0"/>
          </a:p>
          <a:p>
            <a:endParaRPr lang="en-US" dirty="0"/>
          </a:p>
          <a:p>
            <a:endParaRPr lang="en-US" dirty="0"/>
          </a:p>
          <a:p>
            <a:endParaRPr lang="en-US" dirty="0"/>
          </a:p>
          <a:p>
            <a:pPr marL="0" indent="0" algn="ctr">
              <a:buNone/>
            </a:pPr>
            <a:r>
              <a:rPr lang="en-US" dirty="0"/>
              <a:t>Standard </a:t>
            </a:r>
            <a:r>
              <a:rPr lang="en-US" dirty="0" err="1"/>
              <a:t>Vigenère</a:t>
            </a:r>
            <a:r>
              <a:rPr lang="en-US" dirty="0"/>
              <a:t>    Sanborn’s Table</a:t>
            </a:r>
          </a:p>
        </p:txBody>
      </p:sp>
      <p:pic>
        <p:nvPicPr>
          <p:cNvPr id="4" name="Picture 3"/>
          <p:cNvPicPr>
            <a:picLocks noChangeAspect="1"/>
          </p:cNvPicPr>
          <p:nvPr/>
        </p:nvPicPr>
        <p:blipFill>
          <a:blip r:embed="rId2"/>
          <a:stretch>
            <a:fillRect/>
          </a:stretch>
        </p:blipFill>
        <p:spPr>
          <a:xfrm>
            <a:off x="1885950" y="3225588"/>
            <a:ext cx="2686050" cy="2600325"/>
          </a:xfrm>
          <a:prstGeom prst="rect">
            <a:avLst/>
          </a:prstGeom>
        </p:spPr>
      </p:pic>
      <p:pic>
        <p:nvPicPr>
          <p:cNvPr id="5" name="Picture 4"/>
          <p:cNvPicPr>
            <a:picLocks noChangeAspect="1"/>
          </p:cNvPicPr>
          <p:nvPr/>
        </p:nvPicPr>
        <p:blipFill>
          <a:blip r:embed="rId3"/>
          <a:stretch>
            <a:fillRect/>
          </a:stretch>
        </p:blipFill>
        <p:spPr>
          <a:xfrm>
            <a:off x="4742597" y="3177963"/>
            <a:ext cx="2667000" cy="2647950"/>
          </a:xfrm>
          <a:prstGeom prst="rect">
            <a:avLst/>
          </a:prstGeom>
        </p:spPr>
      </p:pic>
    </p:spTree>
    <p:extLst>
      <p:ext uri="{BB962C8B-B14F-4D97-AF65-F5344CB8AC3E}">
        <p14:creationId xmlns:p14="http://schemas.microsoft.com/office/powerpoint/2010/main" val="391351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Let’s Solve K1!</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EMUFPHZLRFAXYUSDJKZLDKRNSHGNFIVJ YQTQUXQBQVYUVLLTREVJYQTMKYRDMFD </a:t>
            </a:r>
          </a:p>
          <a:p>
            <a:r>
              <a:rPr lang="en-US" dirty="0"/>
              <a:t>So, the first two decrypted letters are “BE”</a:t>
            </a:r>
          </a:p>
          <a:p>
            <a:endParaRPr lang="en-US" dirty="0"/>
          </a:p>
          <a:p>
            <a:endParaRPr lang="en-US" dirty="0"/>
          </a:p>
          <a:p>
            <a:endParaRPr lang="en-US" dirty="0"/>
          </a:p>
          <a:p>
            <a:endParaRPr lang="en-US" dirty="0"/>
          </a:p>
          <a:p>
            <a:endParaRPr lang="en-US" dirty="0"/>
          </a:p>
          <a:p>
            <a:r>
              <a:rPr lang="en-US" dirty="0"/>
              <a:t>The next are “TWEE”</a:t>
            </a:r>
          </a:p>
          <a:p>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2219325" y="3402013"/>
            <a:ext cx="4705350" cy="2724150"/>
          </a:xfrm>
          <a:prstGeom prst="rect">
            <a:avLst/>
          </a:prstGeom>
        </p:spPr>
      </p:pic>
    </p:spTree>
    <p:extLst>
      <p:ext uri="{BB962C8B-B14F-4D97-AF65-F5344CB8AC3E}">
        <p14:creationId xmlns:p14="http://schemas.microsoft.com/office/powerpoint/2010/main" val="345503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More About K1</a:t>
            </a:r>
          </a:p>
        </p:txBody>
      </p:sp>
      <p:sp>
        <p:nvSpPr>
          <p:cNvPr id="3" name="Content Placeholder 2"/>
          <p:cNvSpPr>
            <a:spLocks noGrp="1"/>
          </p:cNvSpPr>
          <p:nvPr>
            <p:ph idx="1"/>
          </p:nvPr>
        </p:nvSpPr>
        <p:spPr>
          <a:xfrm>
            <a:off x="457200" y="1600200"/>
            <a:ext cx="8229600" cy="4909782"/>
          </a:xfrm>
        </p:spPr>
        <p:txBody>
          <a:bodyPr>
            <a:normAutofit/>
          </a:bodyPr>
          <a:lstStyle/>
          <a:p>
            <a:r>
              <a:rPr lang="en-US" dirty="0">
                <a:solidFill>
                  <a:srgbClr val="FF0000"/>
                </a:solidFill>
              </a:rPr>
              <a:t>BETWEEN SUBTLE SHADING AND THE ABSENCE OF LIGHT LIES THE NUANCE OF IQLUSION</a:t>
            </a:r>
          </a:p>
          <a:p>
            <a:r>
              <a:rPr lang="en-US" dirty="0"/>
              <a:t>This is a poetic phrase made up by Jim Sanborn</a:t>
            </a:r>
          </a:p>
          <a:p>
            <a:r>
              <a:rPr lang="en-US" dirty="0"/>
              <a:t>Maybe it refers to the nearby sundial?</a:t>
            </a:r>
          </a:p>
          <a:p>
            <a:pPr marL="457200" lvl="1" indent="0">
              <a:buNone/>
            </a:pPr>
            <a:r>
              <a:rPr lang="en-US" dirty="0"/>
              <a:t>Or perhaps Sanborn is talking about the way the sun shines </a:t>
            </a:r>
            <a:r>
              <a:rPr lang="en-US" dirty="0">
                <a:solidFill>
                  <a:srgbClr val="FF0000"/>
                </a:solidFill>
              </a:rPr>
              <a:t>THROUGH</a:t>
            </a:r>
            <a:r>
              <a:rPr lang="en-US" dirty="0"/>
              <a:t> the cut-out letters of the sculpture to cast a message on the world below</a:t>
            </a:r>
          </a:p>
          <a:p>
            <a:endParaRPr lang="en-US" dirty="0">
              <a:solidFill>
                <a:srgbClr val="FF0000"/>
              </a:solidFill>
            </a:endParaRPr>
          </a:p>
        </p:txBody>
      </p:sp>
    </p:spTree>
    <p:extLst>
      <p:ext uri="{BB962C8B-B14F-4D97-AF65-F5344CB8AC3E}">
        <p14:creationId xmlns:p14="http://schemas.microsoft.com/office/powerpoint/2010/main" val="100930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Let’s Solve K2!</a:t>
            </a:r>
          </a:p>
        </p:txBody>
      </p:sp>
      <p:sp>
        <p:nvSpPr>
          <p:cNvPr id="3" name="Content Placeholder 2"/>
          <p:cNvSpPr>
            <a:spLocks noGrp="1"/>
          </p:cNvSpPr>
          <p:nvPr>
            <p:ph idx="1"/>
          </p:nvPr>
        </p:nvSpPr>
        <p:spPr/>
        <p:txBody>
          <a:bodyPr>
            <a:normAutofit/>
          </a:bodyPr>
          <a:lstStyle/>
          <a:p>
            <a:r>
              <a:rPr lang="en-US" dirty="0"/>
              <a:t>K2 was solved similarly using the keyword</a:t>
            </a:r>
          </a:p>
          <a:p>
            <a:pPr marL="0" indent="0" algn="ctr">
              <a:buNone/>
            </a:pPr>
            <a:r>
              <a:rPr lang="en-US" dirty="0">
                <a:solidFill>
                  <a:srgbClr val="FF0000"/>
                </a:solidFill>
              </a:rPr>
              <a:t>ABSCISSA</a:t>
            </a:r>
          </a:p>
          <a:p>
            <a:pPr marL="0" indent="0">
              <a:buNone/>
            </a:pP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1051020" y="2908394"/>
            <a:ext cx="6828534" cy="3400331"/>
          </a:xfrm>
          <a:prstGeom prst="rect">
            <a:avLst/>
          </a:prstGeom>
        </p:spPr>
      </p:pic>
    </p:spTree>
    <p:extLst>
      <p:ext uri="{BB962C8B-B14F-4D97-AF65-F5344CB8AC3E}">
        <p14:creationId xmlns:p14="http://schemas.microsoft.com/office/powerpoint/2010/main" val="4203561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Let’s Solve K2!</a:t>
            </a:r>
          </a:p>
        </p:txBody>
      </p:sp>
      <p:sp>
        <p:nvSpPr>
          <p:cNvPr id="3" name="Content Placeholder 2"/>
          <p:cNvSpPr>
            <a:spLocks noGrp="1"/>
          </p:cNvSpPr>
          <p:nvPr>
            <p:ph idx="1"/>
          </p:nvPr>
        </p:nvSpPr>
        <p:spPr/>
        <p:txBody>
          <a:bodyPr>
            <a:normAutofit fontScale="85000" lnSpcReduction="20000"/>
          </a:bodyPr>
          <a:lstStyle/>
          <a:p>
            <a:r>
              <a:rPr lang="en-US" dirty="0"/>
              <a:t>The decrypted message is:</a:t>
            </a:r>
          </a:p>
          <a:p>
            <a:endParaRPr lang="en-US" dirty="0"/>
          </a:p>
          <a:p>
            <a:pPr marL="0" indent="0">
              <a:buNone/>
            </a:pPr>
            <a:r>
              <a:rPr lang="en-US" dirty="0">
                <a:solidFill>
                  <a:srgbClr val="FF0000"/>
                </a:solidFill>
              </a:rPr>
              <a:t>IT WAS TOTALLY INVISIBLE HOWS THAT POSSIBLE ? THEY USED THE EARTHS MAGNETIC FIELD X THE INFORMATION WAS GATHERED AND TRANSMITTED UNDERGRUUND TO AN UNKNOWN LOCATION X DOES LANGLEY KNOW ABOUT THIS ? THEY SHOULD ITS BURIED OUT THERE SOMEWHERE X WHO KNOWS THE EXACT LOCATION ? ONLY WW THIS WAS HIS LAST MESSAGE X THIRTY EIGHT DEGREES FIFTY SEVEN MINUTES SIX POINT FIVE SECONDS NORTH SEVENTY SEVEN DEGREES EIGHT MINUTES FORTY FOUR SECONDS WEST X LAYER TWO</a:t>
            </a:r>
          </a:p>
        </p:txBody>
      </p:sp>
    </p:spTree>
    <p:extLst>
      <p:ext uri="{BB962C8B-B14F-4D97-AF65-F5344CB8AC3E}">
        <p14:creationId xmlns:p14="http://schemas.microsoft.com/office/powerpoint/2010/main" val="213710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49170"/>
            <a:ext cx="8229600" cy="1676993"/>
          </a:xfrm>
        </p:spPr>
        <p:txBody>
          <a:bodyPr/>
          <a:lstStyle/>
          <a:p>
            <a:pPr algn="ctr"/>
            <a:r>
              <a:rPr lang="en-US" dirty="0"/>
              <a:t>I love this sculpture by Jim Sanborn</a:t>
            </a:r>
          </a:p>
          <a:p>
            <a:pPr marL="0" indent="0" algn="ctr">
              <a:buNone/>
            </a:pPr>
            <a:r>
              <a:rPr lang="en-US" dirty="0"/>
              <a:t>(Note: tiny reproduction)</a:t>
            </a:r>
          </a:p>
        </p:txBody>
      </p:sp>
      <p:pic>
        <p:nvPicPr>
          <p:cNvPr id="6" name="Picture 5"/>
          <p:cNvPicPr>
            <a:picLocks noChangeAspect="1"/>
          </p:cNvPicPr>
          <p:nvPr/>
        </p:nvPicPr>
        <p:blipFill>
          <a:blip r:embed="rId2"/>
          <a:stretch>
            <a:fillRect/>
          </a:stretch>
        </p:blipFill>
        <p:spPr>
          <a:xfrm rot="10800000">
            <a:off x="1763593" y="374649"/>
            <a:ext cx="5401482" cy="4059551"/>
          </a:xfrm>
          <a:prstGeom prst="rect">
            <a:avLst/>
          </a:prstGeom>
        </p:spPr>
      </p:pic>
    </p:spTree>
    <p:extLst>
      <p:ext uri="{BB962C8B-B14F-4D97-AF65-F5344CB8AC3E}">
        <p14:creationId xmlns:p14="http://schemas.microsoft.com/office/powerpoint/2010/main" val="96221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K2 Meaning</a:t>
            </a:r>
          </a:p>
        </p:txBody>
      </p:sp>
      <p:sp>
        <p:nvSpPr>
          <p:cNvPr id="3" name="Content Placeholder 2"/>
          <p:cNvSpPr>
            <a:spLocks noGrp="1"/>
          </p:cNvSpPr>
          <p:nvPr>
            <p:ph idx="1"/>
          </p:nvPr>
        </p:nvSpPr>
        <p:spPr/>
        <p:txBody>
          <a:bodyPr>
            <a:normAutofit/>
          </a:bodyPr>
          <a:lstStyle/>
          <a:p>
            <a:r>
              <a:rPr lang="en-US" dirty="0"/>
              <a:t>This is another original message by Sanborn</a:t>
            </a:r>
          </a:p>
          <a:p>
            <a:endParaRPr lang="en-US" dirty="0"/>
          </a:p>
          <a:p>
            <a:r>
              <a:rPr lang="en-US" dirty="0"/>
              <a:t>The geographic coordinates mentioned in the message correspond roughly to the location of the sculpture itself (about 100 feet southeast)</a:t>
            </a:r>
          </a:p>
          <a:p>
            <a:endParaRPr lang="en-US" dirty="0"/>
          </a:p>
          <a:p>
            <a:r>
              <a:rPr lang="en-US" dirty="0"/>
              <a:t>No, the CIA won’t let you into the courtyard in order to dig around to see what you find</a:t>
            </a:r>
          </a:p>
        </p:txBody>
      </p:sp>
    </p:spTree>
    <p:extLst>
      <p:ext uri="{BB962C8B-B14F-4D97-AF65-F5344CB8AC3E}">
        <p14:creationId xmlns:p14="http://schemas.microsoft.com/office/powerpoint/2010/main" val="3727180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Weird things about K2</a:t>
            </a:r>
          </a:p>
        </p:txBody>
      </p:sp>
      <p:sp>
        <p:nvSpPr>
          <p:cNvPr id="3" name="Content Placeholder 2"/>
          <p:cNvSpPr>
            <a:spLocks noGrp="1"/>
          </p:cNvSpPr>
          <p:nvPr>
            <p:ph idx="1"/>
          </p:nvPr>
        </p:nvSpPr>
        <p:spPr>
          <a:xfrm>
            <a:off x="457200" y="1600200"/>
            <a:ext cx="8229600" cy="5141794"/>
          </a:xfrm>
        </p:spPr>
        <p:txBody>
          <a:bodyPr>
            <a:normAutofit/>
          </a:bodyPr>
          <a:lstStyle/>
          <a:p>
            <a:r>
              <a:rPr lang="en-US" dirty="0"/>
              <a:t>Again, there is a misspelled word (UNDERGRUUND)</a:t>
            </a:r>
          </a:p>
          <a:p>
            <a:endParaRPr lang="en-US" dirty="0"/>
          </a:p>
          <a:p>
            <a:r>
              <a:rPr lang="en-US" dirty="0"/>
              <a:t>In addition, K2 is the only part of the sculpture that contains punctuation (i.e. question marks). Traditionally, these are taken out before encryption</a:t>
            </a:r>
          </a:p>
          <a:p>
            <a:pPr marL="0" indent="0">
              <a:buNone/>
            </a:pPr>
            <a:endParaRPr lang="en-US" dirty="0"/>
          </a:p>
          <a:p>
            <a:endParaRPr lang="en-US" dirty="0"/>
          </a:p>
        </p:txBody>
      </p:sp>
    </p:spTree>
    <p:extLst>
      <p:ext uri="{BB962C8B-B14F-4D97-AF65-F5344CB8AC3E}">
        <p14:creationId xmlns:p14="http://schemas.microsoft.com/office/powerpoint/2010/main" val="1621438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“Who is WW?”</a:t>
            </a:r>
          </a:p>
        </p:txBody>
      </p:sp>
      <p:sp>
        <p:nvSpPr>
          <p:cNvPr id="3" name="Content Placeholder 2"/>
          <p:cNvSpPr>
            <a:spLocks noGrp="1"/>
          </p:cNvSpPr>
          <p:nvPr>
            <p:ph idx="1"/>
          </p:nvPr>
        </p:nvSpPr>
        <p:spPr>
          <a:xfrm>
            <a:off x="457200" y="1600200"/>
            <a:ext cx="8229600" cy="5141794"/>
          </a:xfrm>
        </p:spPr>
        <p:txBody>
          <a:bodyPr>
            <a:normAutofit lnSpcReduction="10000"/>
          </a:bodyPr>
          <a:lstStyle/>
          <a:p>
            <a:r>
              <a:rPr lang="en-US" dirty="0"/>
              <a:t>“WW” stands for William Webster, who was the Director of the CIA at the time that </a:t>
            </a:r>
            <a:r>
              <a:rPr lang="en-US" dirty="0" err="1"/>
              <a:t>Kryptos</a:t>
            </a:r>
            <a:r>
              <a:rPr lang="en-US" dirty="0"/>
              <a:t> was installed</a:t>
            </a:r>
          </a:p>
          <a:p>
            <a:r>
              <a:rPr lang="en-US" dirty="0"/>
              <a:t>At the 1990 dedication ceremony of </a:t>
            </a:r>
            <a:r>
              <a:rPr lang="en-US" dirty="0" err="1"/>
              <a:t>Kryptos</a:t>
            </a:r>
            <a:r>
              <a:rPr lang="en-US" dirty="0"/>
              <a:t>, Sanborn gave a sealed envelope to Webster, which reportedly contained the solution</a:t>
            </a:r>
          </a:p>
          <a:p>
            <a:r>
              <a:rPr lang="en-US" dirty="0"/>
              <a:t>However, in a 2005 interview with Wired magazine, Sanborn said that </a:t>
            </a:r>
            <a:r>
              <a:rPr lang="en-US" dirty="0" err="1"/>
              <a:t>Scheidt</a:t>
            </a:r>
            <a:r>
              <a:rPr lang="en-US" dirty="0"/>
              <a:t> and Webster only thought they knew the solution. In fact, he had deceived them.</a:t>
            </a:r>
          </a:p>
          <a:p>
            <a:endParaRPr lang="en-US" dirty="0"/>
          </a:p>
          <a:p>
            <a:endParaRPr lang="en-US" dirty="0"/>
          </a:p>
        </p:txBody>
      </p:sp>
    </p:spTree>
    <p:extLst>
      <p:ext uri="{BB962C8B-B14F-4D97-AF65-F5344CB8AC3E}">
        <p14:creationId xmlns:p14="http://schemas.microsoft.com/office/powerpoint/2010/main" val="2218314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More About K2</a:t>
            </a:r>
          </a:p>
        </p:txBody>
      </p:sp>
      <p:sp>
        <p:nvSpPr>
          <p:cNvPr id="3" name="Content Placeholder 2"/>
          <p:cNvSpPr>
            <a:spLocks noGrp="1"/>
          </p:cNvSpPr>
          <p:nvPr>
            <p:ph idx="1"/>
          </p:nvPr>
        </p:nvSpPr>
        <p:spPr/>
        <p:txBody>
          <a:bodyPr>
            <a:normAutofit fontScale="92500" lnSpcReduction="20000"/>
          </a:bodyPr>
          <a:lstStyle/>
          <a:p>
            <a:r>
              <a:rPr lang="en-US" dirty="0"/>
              <a:t>The word “ABSCISSA” means:</a:t>
            </a:r>
          </a:p>
          <a:p>
            <a:pPr lvl="1"/>
            <a:r>
              <a:rPr lang="en-US" dirty="0"/>
              <a:t>the number whose absolute value (modulus) is the perpendicular distance of a point from the vertical axis</a:t>
            </a:r>
          </a:p>
          <a:p>
            <a:pPr lvl="1"/>
            <a:r>
              <a:rPr lang="en-US" dirty="0"/>
              <a:t>For example, below the “abscissa” is 3 and the “ordinate” is 5</a:t>
            </a:r>
          </a:p>
          <a:p>
            <a:endParaRPr lang="en-US" dirty="0"/>
          </a:p>
          <a:p>
            <a:endParaRPr lang="en-US" dirty="0"/>
          </a:p>
          <a:p>
            <a:endParaRPr lang="en-US" dirty="0"/>
          </a:p>
          <a:p>
            <a:r>
              <a:rPr lang="en-US" dirty="0"/>
              <a:t>Maybe, like PALIMPSEST, this word has special meaning to the artist</a:t>
            </a:r>
          </a:p>
        </p:txBody>
      </p:sp>
      <p:pic>
        <p:nvPicPr>
          <p:cNvPr id="5" name="Picture 4"/>
          <p:cNvPicPr>
            <a:picLocks noChangeAspect="1"/>
          </p:cNvPicPr>
          <p:nvPr/>
        </p:nvPicPr>
        <p:blipFill>
          <a:blip r:embed="rId2"/>
          <a:stretch>
            <a:fillRect/>
          </a:stretch>
        </p:blipFill>
        <p:spPr>
          <a:xfrm>
            <a:off x="3848669" y="3529011"/>
            <a:ext cx="2057400" cy="1628775"/>
          </a:xfrm>
          <a:prstGeom prst="rect">
            <a:avLst/>
          </a:prstGeom>
        </p:spPr>
      </p:pic>
    </p:spTree>
    <p:extLst>
      <p:ext uri="{BB962C8B-B14F-4D97-AF65-F5344CB8AC3E}">
        <p14:creationId xmlns:p14="http://schemas.microsoft.com/office/powerpoint/2010/main" val="3430247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Huge Mistake In K2</a:t>
            </a:r>
          </a:p>
        </p:txBody>
      </p:sp>
      <p:sp>
        <p:nvSpPr>
          <p:cNvPr id="3" name="Content Placeholder 2"/>
          <p:cNvSpPr>
            <a:spLocks noGrp="1"/>
          </p:cNvSpPr>
          <p:nvPr>
            <p:ph idx="1"/>
          </p:nvPr>
        </p:nvSpPr>
        <p:spPr>
          <a:xfrm>
            <a:off x="457200" y="1600200"/>
            <a:ext cx="8229600" cy="5032612"/>
          </a:xfrm>
        </p:spPr>
        <p:txBody>
          <a:bodyPr>
            <a:normAutofit fontScale="85000" lnSpcReduction="10000"/>
          </a:bodyPr>
          <a:lstStyle/>
          <a:p>
            <a:r>
              <a:rPr lang="en-US" dirty="0"/>
              <a:t>The first people to solve K2 decrypted the final line to be: </a:t>
            </a:r>
            <a:r>
              <a:rPr lang="en-US" dirty="0">
                <a:solidFill>
                  <a:srgbClr val="FF0000"/>
                </a:solidFill>
              </a:rPr>
              <a:t>“...FOUR SECONDS WEST ID BY ROWS</a:t>
            </a:r>
            <a:r>
              <a:rPr lang="en-US" dirty="0"/>
              <a:t>”</a:t>
            </a:r>
          </a:p>
          <a:p>
            <a:r>
              <a:rPr lang="en-US" dirty="0"/>
              <a:t>However, this was wrong. It should have been </a:t>
            </a:r>
            <a:r>
              <a:rPr lang="en-US" dirty="0">
                <a:solidFill>
                  <a:srgbClr val="FF0000"/>
                </a:solidFill>
              </a:rPr>
              <a:t>“...FOUR SECONDS WEST X LAYER TWO</a:t>
            </a:r>
            <a:r>
              <a:rPr lang="en-US" dirty="0"/>
              <a:t>”</a:t>
            </a:r>
          </a:p>
          <a:p>
            <a:r>
              <a:rPr lang="en-US" dirty="0"/>
              <a:t>Sanborn made a terrible mistake when manufacturing the sculpture. He took the line</a:t>
            </a:r>
          </a:p>
          <a:p>
            <a:pPr marL="0" indent="0" algn="ctr">
              <a:buNone/>
            </a:pPr>
            <a:r>
              <a:rPr lang="en-US" dirty="0"/>
              <a:t>…PLGE</a:t>
            </a:r>
            <a:r>
              <a:rPr lang="en-US" dirty="0">
                <a:solidFill>
                  <a:srgbClr val="FF0000"/>
                </a:solidFill>
              </a:rPr>
              <a:t>X</a:t>
            </a:r>
            <a:r>
              <a:rPr lang="en-US" dirty="0"/>
              <a:t>WJLLAETG</a:t>
            </a:r>
          </a:p>
          <a:p>
            <a:pPr marL="0" indent="0">
              <a:buNone/>
            </a:pPr>
            <a:r>
              <a:rPr lang="en-US" dirty="0"/>
              <a:t>and bizarrely removed the </a:t>
            </a:r>
            <a:r>
              <a:rPr lang="en-US" dirty="0" err="1"/>
              <a:t>the</a:t>
            </a:r>
            <a:r>
              <a:rPr lang="en-US" dirty="0"/>
              <a:t> “X” thinking it was not needed. Of course, this dramatically changes the plaintext. If you randomly delete a letter in an encrypted </a:t>
            </a:r>
            <a:r>
              <a:rPr lang="en-US" dirty="0" err="1"/>
              <a:t>Vigenère</a:t>
            </a:r>
            <a:r>
              <a:rPr lang="en-US" dirty="0"/>
              <a:t>, all letters after it will be incorrect. It’s amazing that the rest of the message after the X made any sense!</a:t>
            </a:r>
          </a:p>
        </p:txBody>
      </p:sp>
    </p:spTree>
    <p:extLst>
      <p:ext uri="{BB962C8B-B14F-4D97-AF65-F5344CB8AC3E}">
        <p14:creationId xmlns:p14="http://schemas.microsoft.com/office/powerpoint/2010/main" val="1953522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K3</a:t>
            </a:r>
          </a:p>
        </p:txBody>
      </p:sp>
      <p:sp>
        <p:nvSpPr>
          <p:cNvPr id="3" name="Content Placeholder 2"/>
          <p:cNvSpPr>
            <a:spLocks noGrp="1"/>
          </p:cNvSpPr>
          <p:nvPr>
            <p:ph idx="1"/>
          </p:nvPr>
        </p:nvSpPr>
        <p:spPr/>
        <p:txBody>
          <a:bodyPr/>
          <a:lstStyle/>
          <a:p>
            <a:r>
              <a:rPr lang="en-US" dirty="0"/>
              <a:t>The third part of the sculpture is completely different! Unlike K1 and K3, it is not a </a:t>
            </a:r>
            <a:r>
              <a:rPr lang="en-US" dirty="0" err="1"/>
              <a:t>Vigenère</a:t>
            </a:r>
            <a:r>
              <a:rPr lang="en-US" dirty="0"/>
              <a:t> (nor a Quagmire III)  </a:t>
            </a:r>
          </a:p>
          <a:p>
            <a:endParaRPr lang="en-US" dirty="0"/>
          </a:p>
          <a:p>
            <a:r>
              <a:rPr lang="en-US" dirty="0"/>
              <a:t>Instead, the letters are rearranged according to a Transposition Cypher. No letter substitution is performed… a “Q” in the cypher is a “Q” in the plaintext forever</a:t>
            </a:r>
          </a:p>
        </p:txBody>
      </p:sp>
    </p:spTree>
    <p:extLst>
      <p:ext uri="{BB962C8B-B14F-4D97-AF65-F5344CB8AC3E}">
        <p14:creationId xmlns:p14="http://schemas.microsoft.com/office/powerpoint/2010/main" val="400348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Rearranging K3 (Step 1)</a:t>
            </a:r>
          </a:p>
        </p:txBody>
      </p:sp>
      <p:sp>
        <p:nvSpPr>
          <p:cNvPr id="3" name="Content Placeholder 2"/>
          <p:cNvSpPr>
            <a:spLocks noGrp="1"/>
          </p:cNvSpPr>
          <p:nvPr>
            <p:ph idx="1"/>
          </p:nvPr>
        </p:nvSpPr>
        <p:spPr/>
        <p:txBody>
          <a:bodyPr/>
          <a:lstStyle/>
          <a:p>
            <a:r>
              <a:rPr lang="en-US" dirty="0"/>
              <a:t>First, put K3 into a 24 by 14 grid:</a:t>
            </a:r>
          </a:p>
          <a:p>
            <a:endParaRPr lang="en-US" dirty="0"/>
          </a:p>
        </p:txBody>
      </p:sp>
      <p:pic>
        <p:nvPicPr>
          <p:cNvPr id="4" name="Picture 3"/>
          <p:cNvPicPr>
            <a:picLocks noChangeAspect="1"/>
          </p:cNvPicPr>
          <p:nvPr/>
        </p:nvPicPr>
        <p:blipFill>
          <a:blip r:embed="rId2"/>
          <a:stretch>
            <a:fillRect/>
          </a:stretch>
        </p:blipFill>
        <p:spPr>
          <a:xfrm>
            <a:off x="2273347" y="2767723"/>
            <a:ext cx="4324350" cy="2714625"/>
          </a:xfrm>
          <a:prstGeom prst="rect">
            <a:avLst/>
          </a:prstGeom>
        </p:spPr>
      </p:pic>
    </p:spTree>
    <p:extLst>
      <p:ext uri="{BB962C8B-B14F-4D97-AF65-F5344CB8AC3E}">
        <p14:creationId xmlns:p14="http://schemas.microsoft.com/office/powerpoint/2010/main" val="11176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Rearranging K3 (Step 2)</a:t>
            </a:r>
          </a:p>
        </p:txBody>
      </p:sp>
      <p:sp>
        <p:nvSpPr>
          <p:cNvPr id="3" name="Content Placeholder 2"/>
          <p:cNvSpPr>
            <a:spLocks noGrp="1"/>
          </p:cNvSpPr>
          <p:nvPr>
            <p:ph idx="1"/>
          </p:nvPr>
        </p:nvSpPr>
        <p:spPr/>
        <p:txBody>
          <a:bodyPr/>
          <a:lstStyle/>
          <a:p>
            <a:r>
              <a:rPr lang="en-US" dirty="0"/>
              <a:t>Then, rotate it clockwise 90 degrees:</a:t>
            </a:r>
          </a:p>
          <a:p>
            <a:endParaRPr lang="en-US" dirty="0"/>
          </a:p>
        </p:txBody>
      </p:sp>
      <p:pic>
        <p:nvPicPr>
          <p:cNvPr id="5" name="Picture 4"/>
          <p:cNvPicPr>
            <a:picLocks noChangeAspect="1"/>
          </p:cNvPicPr>
          <p:nvPr/>
        </p:nvPicPr>
        <p:blipFill>
          <a:blip r:embed="rId2"/>
          <a:stretch>
            <a:fillRect/>
          </a:stretch>
        </p:blipFill>
        <p:spPr>
          <a:xfrm>
            <a:off x="6154998" y="2110712"/>
            <a:ext cx="2647950" cy="4629150"/>
          </a:xfrm>
          <a:prstGeom prst="rect">
            <a:avLst/>
          </a:prstGeom>
        </p:spPr>
      </p:pic>
      <p:pic>
        <p:nvPicPr>
          <p:cNvPr id="6" name="Picture 5"/>
          <p:cNvPicPr>
            <a:picLocks noChangeAspect="1"/>
          </p:cNvPicPr>
          <p:nvPr/>
        </p:nvPicPr>
        <p:blipFill>
          <a:blip r:embed="rId3"/>
          <a:stretch>
            <a:fillRect/>
          </a:stretch>
        </p:blipFill>
        <p:spPr>
          <a:xfrm>
            <a:off x="457200" y="3067974"/>
            <a:ext cx="4324350" cy="2714625"/>
          </a:xfrm>
          <a:prstGeom prst="rect">
            <a:avLst/>
          </a:prstGeom>
        </p:spPr>
      </p:pic>
      <p:sp>
        <p:nvSpPr>
          <p:cNvPr id="7" name="Arrow: U-Turn 6"/>
          <p:cNvSpPr/>
          <p:nvPr/>
        </p:nvSpPr>
        <p:spPr>
          <a:xfrm>
            <a:off x="5090615" y="3340929"/>
            <a:ext cx="846161" cy="1585913"/>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24341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Rearranging K3 (Step 3)</a:t>
            </a:r>
          </a:p>
        </p:txBody>
      </p:sp>
      <p:sp>
        <p:nvSpPr>
          <p:cNvPr id="3" name="Content Placeholder 2"/>
          <p:cNvSpPr>
            <a:spLocks noGrp="1"/>
          </p:cNvSpPr>
          <p:nvPr>
            <p:ph idx="1"/>
          </p:nvPr>
        </p:nvSpPr>
        <p:spPr/>
        <p:txBody>
          <a:bodyPr/>
          <a:lstStyle/>
          <a:p>
            <a:r>
              <a:rPr lang="en-US" dirty="0"/>
              <a:t>Reformat the result into an 8 by grid:</a:t>
            </a:r>
          </a:p>
          <a:p>
            <a:endParaRPr lang="en-US" dirty="0"/>
          </a:p>
        </p:txBody>
      </p:sp>
      <p:pic>
        <p:nvPicPr>
          <p:cNvPr id="5" name="Picture 4"/>
          <p:cNvPicPr>
            <a:picLocks noChangeAspect="1"/>
          </p:cNvPicPr>
          <p:nvPr/>
        </p:nvPicPr>
        <p:blipFill>
          <a:blip r:embed="rId2"/>
          <a:stretch>
            <a:fillRect/>
          </a:stretch>
        </p:blipFill>
        <p:spPr>
          <a:xfrm>
            <a:off x="7410591" y="213875"/>
            <a:ext cx="1433158" cy="6525987"/>
          </a:xfrm>
          <a:prstGeom prst="rect">
            <a:avLst/>
          </a:prstGeom>
        </p:spPr>
      </p:pic>
      <p:pic>
        <p:nvPicPr>
          <p:cNvPr id="6" name="Picture 5"/>
          <p:cNvPicPr>
            <a:picLocks noChangeAspect="1"/>
          </p:cNvPicPr>
          <p:nvPr/>
        </p:nvPicPr>
        <p:blipFill>
          <a:blip r:embed="rId3"/>
          <a:stretch>
            <a:fillRect/>
          </a:stretch>
        </p:blipFill>
        <p:spPr>
          <a:xfrm>
            <a:off x="1623942" y="2110712"/>
            <a:ext cx="2647950" cy="4629150"/>
          </a:xfrm>
          <a:prstGeom prst="rect">
            <a:avLst/>
          </a:prstGeom>
        </p:spPr>
      </p:pic>
      <p:sp>
        <p:nvSpPr>
          <p:cNvPr id="10" name="Arrow: Left-Right 9"/>
          <p:cNvSpPr/>
          <p:nvPr/>
        </p:nvSpPr>
        <p:spPr>
          <a:xfrm>
            <a:off x="5008728" y="3739487"/>
            <a:ext cx="1665027" cy="58685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319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Rearranging K3 (Step 4)</a:t>
            </a:r>
          </a:p>
        </p:txBody>
      </p:sp>
      <p:sp>
        <p:nvSpPr>
          <p:cNvPr id="3" name="Content Placeholder 2"/>
          <p:cNvSpPr>
            <a:spLocks noGrp="1"/>
          </p:cNvSpPr>
          <p:nvPr>
            <p:ph idx="1"/>
          </p:nvPr>
        </p:nvSpPr>
        <p:spPr/>
        <p:txBody>
          <a:bodyPr/>
          <a:lstStyle/>
          <a:p>
            <a:r>
              <a:rPr lang="en-US" dirty="0"/>
              <a:t>Finally, rotate the grid 90 degrees CW again:</a:t>
            </a:r>
          </a:p>
          <a:p>
            <a:endParaRPr lang="en-US" dirty="0"/>
          </a:p>
        </p:txBody>
      </p:sp>
      <p:pic>
        <p:nvPicPr>
          <p:cNvPr id="5" name="Picture 4"/>
          <p:cNvPicPr>
            <a:picLocks noChangeAspect="1"/>
          </p:cNvPicPr>
          <p:nvPr/>
        </p:nvPicPr>
        <p:blipFill>
          <a:blip r:embed="rId2"/>
          <a:stretch>
            <a:fillRect/>
          </a:stretch>
        </p:blipFill>
        <p:spPr>
          <a:xfrm>
            <a:off x="133350" y="3863181"/>
            <a:ext cx="8877300" cy="1571625"/>
          </a:xfrm>
          <a:prstGeom prst="rect">
            <a:avLst/>
          </a:prstGeom>
        </p:spPr>
      </p:pic>
      <p:sp>
        <p:nvSpPr>
          <p:cNvPr id="6" name="Arrow: Curved Down 5"/>
          <p:cNvSpPr/>
          <p:nvPr/>
        </p:nvSpPr>
        <p:spPr>
          <a:xfrm>
            <a:off x="3862317" y="2579427"/>
            <a:ext cx="1173707" cy="900752"/>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939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About </a:t>
            </a:r>
            <a:r>
              <a:rPr lang="en-US" dirty="0" err="1"/>
              <a:t>Kryptos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sculpture was erected in 1990 on the grounds of the CIA headquarters in Langley, Virginia</a:t>
            </a:r>
          </a:p>
          <a:p>
            <a:r>
              <a:rPr lang="en-US" dirty="0"/>
              <a:t>The main part of the sculpture is a curved metal wall standing about 12 feet high</a:t>
            </a:r>
          </a:p>
          <a:p>
            <a:r>
              <a:rPr lang="en-US" dirty="0"/>
              <a:t>There are also several benches, a fish pond, a magnetic lodestone, a compass, and many copper plates embossed with Morse code</a:t>
            </a:r>
          </a:p>
          <a:p>
            <a:r>
              <a:rPr lang="en-US" dirty="0"/>
              <a:t>Sanborn worked with NSA cryptographer Ed </a:t>
            </a:r>
            <a:r>
              <a:rPr lang="en-US" dirty="0" err="1"/>
              <a:t>Scheidt</a:t>
            </a:r>
            <a:r>
              <a:rPr lang="en-US" dirty="0"/>
              <a:t> to understand the algorithms used</a:t>
            </a:r>
          </a:p>
        </p:txBody>
      </p:sp>
    </p:spTree>
    <p:extLst>
      <p:ext uri="{BB962C8B-B14F-4D97-AF65-F5344CB8AC3E}">
        <p14:creationId xmlns:p14="http://schemas.microsoft.com/office/powerpoint/2010/main" val="237301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K3 Solution</a:t>
            </a:r>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SLOWLY DESPARATLY SLOWLY THE REMAINS OF PASSAGE DEBRIS THAT ENCUMBERED THE LOWER PART OF THE DOORWAY WAS REMOVED WITH TREMBLING HANDS I MADE A TINY BREACH IN THE UPPER LEFT HAND CORNER AND THEN WIDENING THE HOLE A LITTLE I INSERTED THE CANDLE AND PEERED IN THE HOT AIR ESCAPING FROM THE CHAMBER CAUSED THE FLAME TO FLICKER BUT PRESENTLY DETAILS OF THE ROOM WITHIN EMERGED FROM THE MIST X CAN YOU SEE ANYTHING Q ?</a:t>
            </a:r>
          </a:p>
          <a:p>
            <a:endParaRPr lang="en-US" dirty="0"/>
          </a:p>
        </p:txBody>
      </p:sp>
    </p:spTree>
    <p:extLst>
      <p:ext uri="{BB962C8B-B14F-4D97-AF65-F5344CB8AC3E}">
        <p14:creationId xmlns:p14="http://schemas.microsoft.com/office/powerpoint/2010/main" val="3439922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More About K3</a:t>
            </a:r>
          </a:p>
        </p:txBody>
      </p:sp>
      <p:sp>
        <p:nvSpPr>
          <p:cNvPr id="3" name="Content Placeholder 2"/>
          <p:cNvSpPr>
            <a:spLocks noGrp="1"/>
          </p:cNvSpPr>
          <p:nvPr>
            <p:ph idx="1"/>
          </p:nvPr>
        </p:nvSpPr>
        <p:spPr/>
        <p:txBody>
          <a:bodyPr>
            <a:normAutofit lnSpcReduction="10000"/>
          </a:bodyPr>
          <a:lstStyle/>
          <a:p>
            <a:r>
              <a:rPr lang="en-US" dirty="0"/>
              <a:t>This plaintext is a description of what happened when King </a:t>
            </a:r>
            <a:r>
              <a:rPr lang="en-US" dirty="0" err="1"/>
              <a:t>Tut’s</a:t>
            </a:r>
            <a:r>
              <a:rPr lang="en-US" dirty="0"/>
              <a:t> tomb was opened in 1922, according to Howard Carter’s book “The Tomb of Tutankhamun”. Lord Carnarvon asked Carter if he saw anything peering into the tomb, and “Q” (Carter) famously responded, “wonderful things”!</a:t>
            </a:r>
          </a:p>
          <a:p>
            <a:endParaRPr lang="en-US" dirty="0"/>
          </a:p>
          <a:p>
            <a:r>
              <a:rPr lang="en-US" dirty="0"/>
              <a:t>Note the misspelling of “DESPARATLY”</a:t>
            </a:r>
          </a:p>
        </p:txBody>
      </p:sp>
    </p:spTree>
    <p:extLst>
      <p:ext uri="{BB962C8B-B14F-4D97-AF65-F5344CB8AC3E}">
        <p14:creationId xmlns:p14="http://schemas.microsoft.com/office/powerpoint/2010/main" val="2091738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“How Did They Find The Solution?”</a:t>
            </a:r>
          </a:p>
        </p:txBody>
      </p:sp>
      <p:sp>
        <p:nvSpPr>
          <p:cNvPr id="3" name="Content Placeholder 2"/>
          <p:cNvSpPr>
            <a:spLocks noGrp="1"/>
          </p:cNvSpPr>
          <p:nvPr>
            <p:ph idx="1"/>
          </p:nvPr>
        </p:nvSpPr>
        <p:spPr/>
        <p:txBody>
          <a:bodyPr/>
          <a:lstStyle/>
          <a:p>
            <a:r>
              <a:rPr lang="en-US" dirty="0"/>
              <a:t>Supposedly, NSA cryptographer Dennis </a:t>
            </a:r>
            <a:r>
              <a:rPr lang="en-US" dirty="0" err="1"/>
              <a:t>McDaniels</a:t>
            </a:r>
            <a:r>
              <a:rPr lang="en-US" dirty="0"/>
              <a:t> discovered the rotation in six hours by just sitting on his couch and looking at it</a:t>
            </a:r>
          </a:p>
          <a:p>
            <a:r>
              <a:rPr lang="en-US" dirty="0"/>
              <a:t>He said he noticed a “Q” in the encrypted text and tried to manipulate the columns until a “U” appeared next to the “Q”</a:t>
            </a:r>
          </a:p>
          <a:p>
            <a:r>
              <a:rPr lang="en-US" dirty="0"/>
              <a:t>(However, that story can’t be correct since there is on QU in the plaintext!)</a:t>
            </a:r>
          </a:p>
        </p:txBody>
      </p:sp>
    </p:spTree>
    <p:extLst>
      <p:ext uri="{BB962C8B-B14F-4D97-AF65-F5344CB8AC3E}">
        <p14:creationId xmlns:p14="http://schemas.microsoft.com/office/powerpoint/2010/main" val="1324353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How To Solve K4</a:t>
            </a:r>
          </a:p>
        </p:txBody>
      </p:sp>
      <p:sp>
        <p:nvSpPr>
          <p:cNvPr id="3" name="Content Placeholder 2"/>
          <p:cNvSpPr>
            <a:spLocks noGrp="1"/>
          </p:cNvSpPr>
          <p:nvPr>
            <p:ph idx="1"/>
          </p:nvPr>
        </p:nvSpPr>
        <p:spPr/>
        <p:txBody>
          <a:bodyPr>
            <a:normAutofit fontScale="92500" lnSpcReduction="20000"/>
          </a:bodyPr>
          <a:lstStyle/>
          <a:p>
            <a:r>
              <a:rPr lang="en-US" dirty="0"/>
              <a:t>Nobody has solved K4 as of today (January 2017)</a:t>
            </a:r>
          </a:p>
          <a:p>
            <a:r>
              <a:rPr lang="en-US" dirty="0"/>
              <a:t>Jim Sanborn was getting flooded with so many questions (and incorrect answers) that he implemented a website that would automatically check submissions at: </a:t>
            </a:r>
            <a:r>
              <a:rPr lang="en-US" dirty="0">
                <a:hlinkClick r:id="rId2"/>
              </a:rPr>
              <a:t>http://www.kryptosclue.com</a:t>
            </a:r>
            <a:endParaRPr lang="en-US" dirty="0"/>
          </a:p>
          <a:p>
            <a:r>
              <a:rPr lang="en-US" dirty="0"/>
              <a:t>However, as of 2017, that website is down and not functioning. You can supposedly test your answer by submitting  $50 money order to Sanborn at: </a:t>
            </a:r>
            <a:r>
              <a:rPr lang="en-US" dirty="0">
                <a:hlinkClick r:id="rId3"/>
              </a:rPr>
              <a:t>kryptos@earthlink.net</a:t>
            </a:r>
            <a:endParaRPr lang="en-US" dirty="0"/>
          </a:p>
          <a:p>
            <a:r>
              <a:rPr lang="en-US" dirty="0"/>
              <a:t>Perhaps Sanborn is getting sick of the whole thing</a:t>
            </a:r>
          </a:p>
          <a:p>
            <a:endParaRPr lang="en-US" dirty="0"/>
          </a:p>
        </p:txBody>
      </p:sp>
    </p:spTree>
    <p:extLst>
      <p:ext uri="{BB962C8B-B14F-4D97-AF65-F5344CB8AC3E}">
        <p14:creationId xmlns:p14="http://schemas.microsoft.com/office/powerpoint/2010/main" val="1528090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Is K4 A Simple Transposition?</a:t>
            </a:r>
          </a:p>
        </p:txBody>
      </p:sp>
      <p:sp>
        <p:nvSpPr>
          <p:cNvPr id="3" name="Content Placeholder 2"/>
          <p:cNvSpPr>
            <a:spLocks noGrp="1"/>
          </p:cNvSpPr>
          <p:nvPr>
            <p:ph idx="1"/>
          </p:nvPr>
        </p:nvSpPr>
        <p:spPr/>
        <p:txBody>
          <a:bodyPr/>
          <a:lstStyle/>
          <a:p>
            <a:r>
              <a:rPr lang="en-US" dirty="0"/>
              <a:t>Maybe K4 uses the same encryption method as K3, the way K1 and K2 are both </a:t>
            </a:r>
            <a:r>
              <a:rPr lang="en-US" dirty="0" err="1"/>
              <a:t>Vigenère</a:t>
            </a:r>
            <a:r>
              <a:rPr lang="en-US" dirty="0"/>
              <a:t>?</a:t>
            </a:r>
          </a:p>
          <a:p>
            <a:r>
              <a:rPr lang="en-US" dirty="0"/>
              <a:t>However, this is doubtful</a:t>
            </a:r>
          </a:p>
          <a:p>
            <a:pPr lvl="1"/>
            <a:r>
              <a:rPr lang="en-US" dirty="0"/>
              <a:t>In English, the most frequently-used letters are:</a:t>
            </a:r>
          </a:p>
          <a:p>
            <a:pPr marL="457200" lvl="1" indent="0" algn="ctr">
              <a:buNone/>
            </a:pPr>
            <a:r>
              <a:rPr lang="en-US" dirty="0">
                <a:solidFill>
                  <a:srgbClr val="FF0000"/>
                </a:solidFill>
              </a:rPr>
              <a:t>ETAOINSHRDLU…</a:t>
            </a:r>
          </a:p>
          <a:p>
            <a:pPr lvl="1"/>
            <a:r>
              <a:rPr lang="en-US" dirty="0"/>
              <a:t>However, for this message the most frequent are:</a:t>
            </a:r>
          </a:p>
          <a:p>
            <a:pPr marL="457200" lvl="1" indent="0" algn="ctr">
              <a:buNone/>
            </a:pPr>
            <a:r>
              <a:rPr lang="en-US" dirty="0">
                <a:solidFill>
                  <a:srgbClr val="FF0000"/>
                </a:solidFill>
              </a:rPr>
              <a:t>K/STU/BO/AFGILQRWZ…</a:t>
            </a:r>
          </a:p>
          <a:p>
            <a:r>
              <a:rPr lang="en-US" dirty="0"/>
              <a:t>So, K4 is probably not a single transposition </a:t>
            </a:r>
          </a:p>
          <a:p>
            <a:pPr lvl="1"/>
            <a:endParaRPr lang="en-US" dirty="0"/>
          </a:p>
        </p:txBody>
      </p:sp>
    </p:spTree>
    <p:extLst>
      <p:ext uri="{BB962C8B-B14F-4D97-AF65-F5344CB8AC3E}">
        <p14:creationId xmlns:p14="http://schemas.microsoft.com/office/powerpoint/2010/main" val="3006226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Is K4 A Simple </a:t>
            </a:r>
            <a:r>
              <a:rPr lang="en-US" dirty="0" err="1"/>
              <a:t>Vigenère</a:t>
            </a:r>
            <a:r>
              <a:rPr lang="en-US" dirty="0"/>
              <a:t>? </a:t>
            </a:r>
          </a:p>
        </p:txBody>
      </p:sp>
      <p:sp>
        <p:nvSpPr>
          <p:cNvPr id="3" name="Content Placeholder 2"/>
          <p:cNvSpPr>
            <a:spLocks noGrp="1"/>
          </p:cNvSpPr>
          <p:nvPr>
            <p:ph idx="1"/>
          </p:nvPr>
        </p:nvSpPr>
        <p:spPr/>
        <p:txBody>
          <a:bodyPr>
            <a:normAutofit lnSpcReduction="10000"/>
          </a:bodyPr>
          <a:lstStyle/>
          <a:p>
            <a:r>
              <a:rPr lang="en-US" dirty="0"/>
              <a:t>In 2006, Jim Sanborn gave a clue:</a:t>
            </a:r>
          </a:p>
          <a:p>
            <a:pPr marL="0" indent="0">
              <a:buNone/>
            </a:pPr>
            <a:r>
              <a:rPr lang="en-US" dirty="0"/>
              <a:t>The 64-69 letters in K4 are CLOCK</a:t>
            </a:r>
          </a:p>
          <a:p>
            <a:r>
              <a:rPr lang="en-US" dirty="0"/>
              <a:t>And in 2014, he gave another clue:</a:t>
            </a:r>
          </a:p>
          <a:p>
            <a:pPr marL="0" indent="0">
              <a:buNone/>
            </a:pPr>
            <a:r>
              <a:rPr lang="en-US" dirty="0"/>
              <a:t>The 70-74 letters are BERLIN</a:t>
            </a:r>
          </a:p>
          <a:p>
            <a:pPr marL="0" indent="0">
              <a:buNone/>
            </a:pPr>
            <a:endParaRPr lang="en-US" dirty="0"/>
          </a:p>
          <a:p>
            <a:pPr marL="0" indent="0">
              <a:buNone/>
            </a:pPr>
            <a:endParaRPr lang="en-US" dirty="0"/>
          </a:p>
          <a:p>
            <a:pPr marL="0" indent="0">
              <a:buNone/>
            </a:pPr>
            <a:endParaRPr lang="en-US" dirty="0"/>
          </a:p>
          <a:p>
            <a:r>
              <a:rPr lang="en-US" dirty="0"/>
              <a:t>No one knows what a “BERLINCLOCK” is</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968636" y="4204150"/>
            <a:ext cx="6864772" cy="708404"/>
          </a:xfrm>
          <a:prstGeom prst="rect">
            <a:avLst/>
          </a:prstGeom>
        </p:spPr>
      </p:pic>
    </p:spTree>
    <p:extLst>
      <p:ext uri="{BB962C8B-B14F-4D97-AF65-F5344CB8AC3E}">
        <p14:creationId xmlns:p14="http://schemas.microsoft.com/office/powerpoint/2010/main" val="2010295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err="1"/>
              <a:t>Vigenère</a:t>
            </a:r>
            <a:r>
              <a:rPr lang="en-US" dirty="0"/>
              <a:t> With BERLINCLOCK</a:t>
            </a:r>
          </a:p>
        </p:txBody>
      </p:sp>
      <p:sp>
        <p:nvSpPr>
          <p:cNvPr id="3" name="Content Placeholder 2"/>
          <p:cNvSpPr>
            <a:spLocks noGrp="1"/>
          </p:cNvSpPr>
          <p:nvPr>
            <p:ph idx="1"/>
          </p:nvPr>
        </p:nvSpPr>
        <p:spPr>
          <a:xfrm>
            <a:off x="457200" y="1417638"/>
            <a:ext cx="8229600" cy="5024105"/>
          </a:xfrm>
        </p:spPr>
        <p:txBody>
          <a:bodyPr>
            <a:normAutofit fontScale="92500" lnSpcReduction="10000"/>
          </a:bodyPr>
          <a:lstStyle/>
          <a:p>
            <a:r>
              <a:rPr lang="en-US" dirty="0"/>
              <a:t>If we have the encrypted text and we know the solution plaintext, we can find the keyword!</a:t>
            </a:r>
          </a:p>
          <a:p>
            <a:endParaRPr lang="en-US" dirty="0"/>
          </a:p>
          <a:p>
            <a:endParaRPr lang="en-US" dirty="0"/>
          </a:p>
          <a:p>
            <a:endParaRPr lang="en-US" dirty="0"/>
          </a:p>
          <a:p>
            <a:endParaRPr lang="en-US" dirty="0"/>
          </a:p>
          <a:p>
            <a:endParaRPr lang="en-US" dirty="0"/>
          </a:p>
          <a:p>
            <a:pPr marL="0" indent="0">
              <a:buNone/>
            </a:pPr>
            <a:endParaRPr lang="en-US" dirty="0"/>
          </a:p>
          <a:p>
            <a:r>
              <a:rPr lang="en-US" dirty="0"/>
              <a:t>Meaning the keyword would be </a:t>
            </a:r>
            <a:r>
              <a:rPr lang="en-US" dirty="0">
                <a:solidFill>
                  <a:srgbClr val="FF0000"/>
                </a:solidFill>
              </a:rPr>
              <a:t>ELYOIECBAQK</a:t>
            </a:r>
            <a:r>
              <a:rPr lang="en-US" dirty="0"/>
              <a:t>, which makes no sense and can’t be right</a:t>
            </a:r>
          </a:p>
          <a:p>
            <a:pPr marL="0" indent="0">
              <a:buNone/>
            </a:pPr>
            <a:endParaRPr lang="en-US" dirty="0"/>
          </a:p>
          <a:p>
            <a:pPr marL="0" indent="0">
              <a:buNone/>
            </a:pPr>
            <a:endParaRPr lang="en-US" dirty="0"/>
          </a:p>
        </p:txBody>
      </p:sp>
      <p:pic>
        <p:nvPicPr>
          <p:cNvPr id="8" name="Picture 7"/>
          <p:cNvPicPr>
            <a:picLocks noChangeAspect="1"/>
          </p:cNvPicPr>
          <p:nvPr/>
        </p:nvPicPr>
        <p:blipFill>
          <a:blip r:embed="rId2"/>
          <a:stretch>
            <a:fillRect/>
          </a:stretch>
        </p:blipFill>
        <p:spPr>
          <a:xfrm>
            <a:off x="2214562" y="2302769"/>
            <a:ext cx="4714875" cy="2400300"/>
          </a:xfrm>
          <a:prstGeom prst="rect">
            <a:avLst/>
          </a:prstGeom>
        </p:spPr>
      </p:pic>
      <p:pic>
        <p:nvPicPr>
          <p:cNvPr id="9" name="Picture 8"/>
          <p:cNvPicPr>
            <a:picLocks noChangeAspect="1"/>
          </p:cNvPicPr>
          <p:nvPr/>
        </p:nvPicPr>
        <p:blipFill>
          <a:blip r:embed="rId3"/>
          <a:stretch>
            <a:fillRect/>
          </a:stretch>
        </p:blipFill>
        <p:spPr>
          <a:xfrm>
            <a:off x="2652072" y="4698937"/>
            <a:ext cx="3867150" cy="600075"/>
          </a:xfrm>
          <a:prstGeom prst="rect">
            <a:avLst/>
          </a:prstGeom>
        </p:spPr>
      </p:pic>
    </p:spTree>
    <p:extLst>
      <p:ext uri="{BB962C8B-B14F-4D97-AF65-F5344CB8AC3E}">
        <p14:creationId xmlns:p14="http://schemas.microsoft.com/office/powerpoint/2010/main" val="588949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Transposition AND A </a:t>
            </a:r>
            <a:r>
              <a:rPr lang="en-US" dirty="0" err="1"/>
              <a:t>Vigenère</a:t>
            </a:r>
            <a:r>
              <a:rPr lang="en-US" dirty="0"/>
              <a:t> </a:t>
            </a:r>
          </a:p>
        </p:txBody>
      </p:sp>
      <p:sp>
        <p:nvSpPr>
          <p:cNvPr id="3" name="Content Placeholder 2"/>
          <p:cNvSpPr>
            <a:spLocks noGrp="1"/>
          </p:cNvSpPr>
          <p:nvPr>
            <p:ph idx="1"/>
          </p:nvPr>
        </p:nvSpPr>
        <p:spPr/>
        <p:txBody>
          <a:bodyPr/>
          <a:lstStyle/>
          <a:p>
            <a:r>
              <a:rPr lang="en-US" dirty="0"/>
              <a:t>My guess is that Sanborn used a transposition first (as in K3), and then did a substitution </a:t>
            </a:r>
            <a:r>
              <a:rPr lang="en-US" dirty="0" err="1"/>
              <a:t>Vigenère</a:t>
            </a:r>
            <a:r>
              <a:rPr lang="en-US" dirty="0"/>
              <a:t> (as in K1 and K2)</a:t>
            </a:r>
          </a:p>
          <a:p>
            <a:endParaRPr lang="en-US" dirty="0"/>
          </a:p>
          <a:p>
            <a:r>
              <a:rPr lang="en-US" dirty="0"/>
              <a:t>Cracking a single </a:t>
            </a:r>
            <a:r>
              <a:rPr lang="en-US" dirty="0" err="1"/>
              <a:t>Vigenère</a:t>
            </a:r>
            <a:r>
              <a:rPr lang="en-US" dirty="0"/>
              <a:t> substitution is difficult. Decrypting a message that has used two (or more!) substitutions would be much worse. I am hoping that is not the case</a:t>
            </a:r>
          </a:p>
        </p:txBody>
      </p:sp>
    </p:spTree>
    <p:extLst>
      <p:ext uri="{BB962C8B-B14F-4D97-AF65-F5344CB8AC3E}">
        <p14:creationId xmlns:p14="http://schemas.microsoft.com/office/powerpoint/2010/main" val="3469042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Possible Method Of K4</a:t>
            </a:r>
          </a:p>
        </p:txBody>
      </p:sp>
      <p:sp>
        <p:nvSpPr>
          <p:cNvPr id="3" name="Content Placeholder 2"/>
          <p:cNvSpPr>
            <a:spLocks noGrp="1"/>
          </p:cNvSpPr>
          <p:nvPr>
            <p:ph idx="1"/>
          </p:nvPr>
        </p:nvSpPr>
        <p:spPr/>
        <p:txBody>
          <a:bodyPr/>
          <a:lstStyle/>
          <a:p>
            <a:r>
              <a:rPr lang="en-US" dirty="0"/>
              <a:t>Take a message</a:t>
            </a:r>
          </a:p>
          <a:p>
            <a:endParaRPr lang="en-US" dirty="0"/>
          </a:p>
          <a:p>
            <a:r>
              <a:rPr lang="en-US" dirty="0"/>
              <a:t>Create an interesting way of mixing it up</a:t>
            </a:r>
          </a:p>
          <a:p>
            <a:endParaRPr lang="en-US" dirty="0"/>
          </a:p>
          <a:p>
            <a:endParaRPr lang="en-US" dirty="0"/>
          </a:p>
          <a:p>
            <a:r>
              <a:rPr lang="en-US" dirty="0"/>
              <a:t>Perform a </a:t>
            </a:r>
            <a:r>
              <a:rPr lang="en-US" dirty="0" err="1"/>
              <a:t>Vigenère</a:t>
            </a:r>
            <a:r>
              <a:rPr lang="en-US" dirty="0"/>
              <a:t>, using a keyword (like “SWAN”)</a:t>
            </a:r>
          </a:p>
        </p:txBody>
      </p:sp>
      <p:pic>
        <p:nvPicPr>
          <p:cNvPr id="8" name="Picture 7"/>
          <p:cNvPicPr>
            <a:picLocks noChangeAspect="1"/>
          </p:cNvPicPr>
          <p:nvPr/>
        </p:nvPicPr>
        <p:blipFill>
          <a:blip r:embed="rId2"/>
          <a:stretch>
            <a:fillRect/>
          </a:stretch>
        </p:blipFill>
        <p:spPr>
          <a:xfrm>
            <a:off x="3166849" y="2387291"/>
            <a:ext cx="2209800" cy="200025"/>
          </a:xfrm>
          <a:prstGeom prst="rect">
            <a:avLst/>
          </a:prstGeom>
        </p:spPr>
      </p:pic>
      <p:pic>
        <p:nvPicPr>
          <p:cNvPr id="9" name="Picture 8"/>
          <p:cNvPicPr>
            <a:picLocks noChangeAspect="1"/>
          </p:cNvPicPr>
          <p:nvPr/>
        </p:nvPicPr>
        <p:blipFill>
          <a:blip r:embed="rId3"/>
          <a:stretch>
            <a:fillRect/>
          </a:stretch>
        </p:blipFill>
        <p:spPr>
          <a:xfrm>
            <a:off x="3166849" y="3575689"/>
            <a:ext cx="2276475" cy="781050"/>
          </a:xfrm>
          <a:prstGeom prst="rect">
            <a:avLst/>
          </a:prstGeom>
        </p:spPr>
      </p:pic>
      <p:pic>
        <p:nvPicPr>
          <p:cNvPr id="11" name="Picture 10"/>
          <p:cNvPicPr>
            <a:picLocks noChangeAspect="1"/>
          </p:cNvPicPr>
          <p:nvPr/>
        </p:nvPicPr>
        <p:blipFill>
          <a:blip r:embed="rId4"/>
          <a:stretch>
            <a:fillRect/>
          </a:stretch>
        </p:blipFill>
        <p:spPr>
          <a:xfrm>
            <a:off x="3166849" y="5456545"/>
            <a:ext cx="2705100" cy="628650"/>
          </a:xfrm>
          <a:prstGeom prst="rect">
            <a:avLst/>
          </a:prstGeom>
        </p:spPr>
      </p:pic>
    </p:spTree>
    <p:extLst>
      <p:ext uri="{BB962C8B-B14F-4D97-AF65-F5344CB8AC3E}">
        <p14:creationId xmlns:p14="http://schemas.microsoft.com/office/powerpoint/2010/main" val="2286497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Methods Of Transformation</a:t>
            </a:r>
          </a:p>
        </p:txBody>
      </p:sp>
      <p:sp>
        <p:nvSpPr>
          <p:cNvPr id="3" name="Content Placeholder 2"/>
          <p:cNvSpPr>
            <a:spLocks noGrp="1"/>
          </p:cNvSpPr>
          <p:nvPr>
            <p:ph idx="1"/>
          </p:nvPr>
        </p:nvSpPr>
        <p:spPr/>
        <p:txBody>
          <a:bodyPr>
            <a:normAutofit fontScale="92500"/>
          </a:bodyPr>
          <a:lstStyle/>
          <a:p>
            <a:r>
              <a:rPr lang="en-US" dirty="0"/>
              <a:t>Jim Sanborn is an artist. As such, he may have invented a new type of route or path transformation that looked “nice” to him</a:t>
            </a:r>
          </a:p>
          <a:p>
            <a:endParaRPr lang="en-US" dirty="0"/>
          </a:p>
          <a:p>
            <a:endParaRPr lang="en-US" dirty="0"/>
          </a:p>
          <a:p>
            <a:endParaRPr lang="en-US" dirty="0"/>
          </a:p>
          <a:p>
            <a:endParaRPr lang="en-US" dirty="0"/>
          </a:p>
          <a:p>
            <a:r>
              <a:rPr lang="en-US" dirty="0"/>
              <a:t>Until the answer is discovered, we will not know</a:t>
            </a:r>
          </a:p>
        </p:txBody>
      </p:sp>
      <p:pic>
        <p:nvPicPr>
          <p:cNvPr id="4" name="Picture 3"/>
          <p:cNvPicPr>
            <a:picLocks noChangeAspect="1"/>
          </p:cNvPicPr>
          <p:nvPr/>
        </p:nvPicPr>
        <p:blipFill>
          <a:blip r:embed="rId2"/>
          <a:stretch>
            <a:fillRect/>
          </a:stretch>
        </p:blipFill>
        <p:spPr>
          <a:xfrm>
            <a:off x="1988236" y="3095696"/>
            <a:ext cx="4867275" cy="2085975"/>
          </a:xfrm>
          <a:prstGeom prst="rect">
            <a:avLst/>
          </a:prstGeom>
        </p:spPr>
      </p:pic>
    </p:spTree>
    <p:extLst>
      <p:ext uri="{BB962C8B-B14F-4D97-AF65-F5344CB8AC3E}">
        <p14:creationId xmlns:p14="http://schemas.microsoft.com/office/powerpoint/2010/main" val="399609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64373"/>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(Note: not my photo. This is from Wikipedia, and taken was provided by the artist Jim Sanborn)</a:t>
            </a:r>
          </a:p>
        </p:txBody>
      </p:sp>
      <p:pic>
        <p:nvPicPr>
          <p:cNvPr id="1026" name="Picture 2" descr="https://upload.wikimedia.org/wikipedia/commons/thumb/e/e0/Kryptos_sculptor.jpg/300px-Kryptos_sculp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110" y="489589"/>
            <a:ext cx="6451126" cy="516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659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97 Is Prime</a:t>
            </a:r>
          </a:p>
        </p:txBody>
      </p:sp>
      <p:sp>
        <p:nvSpPr>
          <p:cNvPr id="3" name="Content Placeholder 2"/>
          <p:cNvSpPr>
            <a:spLocks noGrp="1"/>
          </p:cNvSpPr>
          <p:nvPr>
            <p:ph idx="1"/>
          </p:nvPr>
        </p:nvSpPr>
        <p:spPr/>
        <p:txBody>
          <a:bodyPr/>
          <a:lstStyle/>
          <a:p>
            <a:r>
              <a:rPr lang="en-US" dirty="0"/>
              <a:t>Unfortunately, 97 is a prime number. So, it can’t be factored in the many ways that K3 could (at 336 = 24 x 14 characters)</a:t>
            </a:r>
          </a:p>
          <a:p>
            <a:r>
              <a:rPr lang="en-US" dirty="0"/>
              <a:t>K4 can’t be arranged geometrically easily</a:t>
            </a:r>
          </a:p>
          <a:p>
            <a:pPr marL="0" indent="0">
              <a:buNone/>
            </a:pPr>
            <a:r>
              <a:rPr lang="en-US" dirty="0"/>
              <a:t>	1+2+3+4+5+6+7+8+9+10+11+12+13=91</a:t>
            </a:r>
          </a:p>
          <a:p>
            <a:pPr marL="0" indent="0">
              <a:buNone/>
            </a:pPr>
            <a:r>
              <a:rPr lang="en-US" dirty="0"/>
              <a:t>	1+3+5+7+9+11+13+15+17=81</a:t>
            </a:r>
          </a:p>
          <a:p>
            <a:pPr marL="0" indent="0">
              <a:buNone/>
            </a:pPr>
            <a:r>
              <a:rPr lang="en-US" dirty="0"/>
              <a:t>	1+2+3+4+5+6+7+8+9+8+7+6+5+4+3+2+1=81</a:t>
            </a:r>
          </a:p>
          <a:p>
            <a:pPr marL="0" indent="0">
              <a:buNone/>
            </a:pPr>
            <a:r>
              <a:rPr lang="en-US" dirty="0"/>
              <a:t>	1+3+5+7+9+11+13+11+9+7+5+3+1=85</a:t>
            </a:r>
          </a:p>
        </p:txBody>
      </p:sp>
    </p:spTree>
    <p:extLst>
      <p:ext uri="{BB962C8B-B14F-4D97-AF65-F5344CB8AC3E}">
        <p14:creationId xmlns:p14="http://schemas.microsoft.com/office/powerpoint/2010/main" val="2803600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Random Transformation</a:t>
            </a:r>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a:t>So, my idea is to:</a:t>
            </a:r>
          </a:p>
          <a:p>
            <a:pPr marL="971550" lvl="1" indent="-514350">
              <a:buFont typeface="+mj-lt"/>
              <a:buAutoNum type="arabicPeriod"/>
            </a:pPr>
            <a:r>
              <a:rPr lang="en-US" dirty="0"/>
              <a:t>Perform a random permutation on the 97 characters</a:t>
            </a:r>
          </a:p>
          <a:p>
            <a:pPr marL="971550" lvl="1" indent="-514350">
              <a:buFont typeface="+mj-lt"/>
              <a:buAutoNum type="arabicPeriod"/>
            </a:pPr>
            <a:r>
              <a:rPr lang="en-US" dirty="0"/>
              <a:t> Use the BERLINCLOCK crib to find eleven letters that may be part of a keyword</a:t>
            </a:r>
          </a:p>
          <a:p>
            <a:pPr marL="971550" lvl="1" indent="-514350">
              <a:buFont typeface="+mj-lt"/>
              <a:buAutoNum type="arabicPeriod"/>
            </a:pPr>
            <a:r>
              <a:rPr lang="en-US" dirty="0"/>
              <a:t>Use a dictionary lookup to see if any English word partially matches the keyword</a:t>
            </a:r>
          </a:p>
          <a:p>
            <a:pPr marL="571500" indent="-514350"/>
            <a:r>
              <a:rPr lang="en-US" dirty="0"/>
              <a:t>For example a partial decryption of </a:t>
            </a:r>
            <a:r>
              <a:rPr lang="en-US" dirty="0">
                <a:solidFill>
                  <a:srgbClr val="FF0000"/>
                </a:solidFill>
              </a:rPr>
              <a:t>BERLINCLOCK</a:t>
            </a:r>
            <a:r>
              <a:rPr lang="en-US" dirty="0"/>
              <a:t> = </a:t>
            </a:r>
            <a:r>
              <a:rPr lang="en-US" dirty="0">
                <a:solidFill>
                  <a:schemeClr val="tx2"/>
                </a:solidFill>
              </a:rPr>
              <a:t>KESLEAVIZLE</a:t>
            </a:r>
            <a:r>
              <a:rPr lang="en-US" dirty="0"/>
              <a:t> might hint at a repeated keyword </a:t>
            </a:r>
            <a:r>
              <a:rPr lang="en-US" dirty="0">
                <a:solidFill>
                  <a:schemeClr val="tx2"/>
                </a:solidFill>
              </a:rPr>
              <a:t>LEAVESLEAVESLEAVES</a:t>
            </a:r>
          </a:p>
        </p:txBody>
      </p:sp>
    </p:spTree>
    <p:extLst>
      <p:ext uri="{BB962C8B-B14F-4D97-AF65-F5344CB8AC3E}">
        <p14:creationId xmlns:p14="http://schemas.microsoft.com/office/powerpoint/2010/main" val="1715563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Example Of Method</a:t>
            </a:r>
          </a:p>
        </p:txBody>
      </p:sp>
      <p:sp>
        <p:nvSpPr>
          <p:cNvPr id="3" name="Content Placeholder 2"/>
          <p:cNvSpPr>
            <a:spLocks noGrp="1"/>
          </p:cNvSpPr>
          <p:nvPr>
            <p:ph idx="1"/>
          </p:nvPr>
        </p:nvSpPr>
        <p:spPr/>
        <p:txBody>
          <a:bodyPr>
            <a:normAutofit fontScale="92500" lnSpcReduction="20000"/>
          </a:bodyPr>
          <a:lstStyle/>
          <a:p>
            <a:r>
              <a:rPr lang="en-US" dirty="0"/>
              <a:t>So, imagine that after shuffling all 97 letters of the encrypted text randomly, the 64</a:t>
            </a:r>
            <a:r>
              <a:rPr lang="en-US" baseline="30000" dirty="0"/>
              <a:t>th</a:t>
            </a:r>
            <a:r>
              <a:rPr lang="en-US" dirty="0"/>
              <a:t> through 74</a:t>
            </a:r>
            <a:r>
              <a:rPr lang="en-US" baseline="30000" dirty="0"/>
              <a:t>th</a:t>
            </a:r>
            <a:r>
              <a:rPr lang="en-US" dirty="0"/>
              <a:t> letters happen to be: </a:t>
            </a:r>
            <a:r>
              <a:rPr lang="en-US" dirty="0">
                <a:solidFill>
                  <a:srgbClr val="FF0000"/>
                </a:solidFill>
              </a:rPr>
              <a:t>BVABKKOSTKE</a:t>
            </a:r>
          </a:p>
          <a:p>
            <a:endParaRPr lang="en-US" dirty="0">
              <a:solidFill>
                <a:srgbClr val="FF0000"/>
              </a:solidFill>
            </a:endParaRPr>
          </a:p>
          <a:p>
            <a:r>
              <a:rPr lang="en-US" dirty="0"/>
              <a:t>Then, do a reverse “Sanborn’s </a:t>
            </a:r>
            <a:r>
              <a:rPr lang="en-US" dirty="0" err="1"/>
              <a:t>Vigenère</a:t>
            </a:r>
            <a:r>
              <a:rPr lang="en-US" dirty="0"/>
              <a:t>” to find eleven keyword letters of </a:t>
            </a:r>
            <a:r>
              <a:rPr lang="en-US" dirty="0">
                <a:solidFill>
                  <a:srgbClr val="FF0000"/>
                </a:solidFill>
              </a:rPr>
              <a:t>KESLEAVIZLE</a:t>
            </a:r>
          </a:p>
          <a:p>
            <a:endParaRPr lang="en-US" dirty="0"/>
          </a:p>
          <a:p>
            <a:endParaRPr lang="en-US" dirty="0"/>
          </a:p>
          <a:p>
            <a:r>
              <a:rPr lang="en-US" dirty="0"/>
              <a:t>A dictionary lookup suggests the keyword is </a:t>
            </a:r>
            <a:r>
              <a:rPr lang="en-US" dirty="0">
                <a:solidFill>
                  <a:srgbClr val="FF0000"/>
                </a:solidFill>
              </a:rPr>
              <a:t>LEAVES</a:t>
            </a:r>
            <a:r>
              <a:rPr lang="en-US" dirty="0"/>
              <a:t> (repeated as </a:t>
            </a:r>
            <a:r>
              <a:rPr lang="en-US" dirty="0">
                <a:solidFill>
                  <a:srgbClr val="FF0000"/>
                </a:solidFill>
              </a:rPr>
              <a:t>LEAVESLEAVESLEAVES</a:t>
            </a:r>
            <a:r>
              <a:rPr lang="en-US" dirty="0"/>
              <a:t>)</a:t>
            </a:r>
          </a:p>
        </p:txBody>
      </p:sp>
      <p:pic>
        <p:nvPicPr>
          <p:cNvPr id="5" name="Picture 4"/>
          <p:cNvPicPr>
            <a:picLocks noChangeAspect="1"/>
          </p:cNvPicPr>
          <p:nvPr/>
        </p:nvPicPr>
        <p:blipFill>
          <a:blip r:embed="rId2"/>
          <a:stretch>
            <a:fillRect/>
          </a:stretch>
        </p:blipFill>
        <p:spPr>
          <a:xfrm>
            <a:off x="3074940" y="4241611"/>
            <a:ext cx="3267075" cy="647700"/>
          </a:xfrm>
          <a:prstGeom prst="rect">
            <a:avLst/>
          </a:prstGeom>
        </p:spPr>
      </p:pic>
    </p:spTree>
    <p:extLst>
      <p:ext uri="{BB962C8B-B14F-4D97-AF65-F5344CB8AC3E}">
        <p14:creationId xmlns:p14="http://schemas.microsoft.com/office/powerpoint/2010/main" val="4154150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Python Code</a:t>
            </a:r>
          </a:p>
        </p:txBody>
      </p:sp>
      <p:sp>
        <p:nvSpPr>
          <p:cNvPr id="3" name="Content Placeholder 2"/>
          <p:cNvSpPr>
            <a:spLocks noGrp="1"/>
          </p:cNvSpPr>
          <p:nvPr>
            <p:ph idx="1"/>
          </p:nvPr>
        </p:nvSpPr>
        <p:spPr/>
        <p:txBody>
          <a:bodyPr/>
          <a:lstStyle/>
          <a:p>
            <a:r>
              <a:rPr lang="en-US" dirty="0"/>
              <a:t>An implementation in Python can be found at: </a:t>
            </a:r>
            <a:r>
              <a:rPr lang="en-US" dirty="0">
                <a:hlinkClick r:id="rId2"/>
              </a:rPr>
              <a:t>https://github.com/patrickkellogg/Kryptos</a:t>
            </a:r>
            <a:endParaRPr lang="en-US" dirty="0"/>
          </a:p>
          <a:p>
            <a:r>
              <a:rPr lang="en-US" dirty="0"/>
              <a:t>Currently, the output states:</a:t>
            </a:r>
          </a:p>
          <a:p>
            <a:pPr marL="971550" lvl="1" indent="-514350">
              <a:buFont typeface="+mj-lt"/>
              <a:buAutoNum type="arabicPeriod"/>
            </a:pPr>
            <a:r>
              <a:rPr lang="en-US" dirty="0"/>
              <a:t>How many of the 11 letters match the keyword</a:t>
            </a:r>
          </a:p>
          <a:p>
            <a:pPr marL="971550" lvl="1" indent="-514350">
              <a:buFont typeface="+mj-lt"/>
              <a:buAutoNum type="arabicPeriod"/>
            </a:pPr>
            <a:r>
              <a:rPr lang="en-US" dirty="0"/>
              <a:t>The original encrypted 97 characters with the 11 chosen “crib” characters in UPPER CASE</a:t>
            </a:r>
          </a:p>
          <a:p>
            <a:endParaRPr lang="en-US" dirty="0"/>
          </a:p>
          <a:p>
            <a:endParaRPr lang="en-US" dirty="0"/>
          </a:p>
        </p:txBody>
      </p:sp>
      <p:pic>
        <p:nvPicPr>
          <p:cNvPr id="4" name="Picture 3"/>
          <p:cNvPicPr>
            <a:picLocks noChangeAspect="1"/>
          </p:cNvPicPr>
          <p:nvPr/>
        </p:nvPicPr>
        <p:blipFill>
          <a:blip r:embed="rId3"/>
          <a:stretch>
            <a:fillRect/>
          </a:stretch>
        </p:blipFill>
        <p:spPr>
          <a:xfrm>
            <a:off x="1863346" y="4947740"/>
            <a:ext cx="5772150" cy="1657350"/>
          </a:xfrm>
          <a:prstGeom prst="rect">
            <a:avLst/>
          </a:prstGeom>
        </p:spPr>
      </p:pic>
    </p:spTree>
    <p:extLst>
      <p:ext uri="{BB962C8B-B14F-4D97-AF65-F5344CB8AC3E}">
        <p14:creationId xmlns:p14="http://schemas.microsoft.com/office/powerpoint/2010/main" val="2666990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Code Results</a:t>
            </a:r>
          </a:p>
        </p:txBody>
      </p:sp>
      <p:sp>
        <p:nvSpPr>
          <p:cNvPr id="3" name="Content Placeholder 2"/>
          <p:cNvSpPr>
            <a:spLocks noGrp="1"/>
          </p:cNvSpPr>
          <p:nvPr>
            <p:ph idx="1"/>
          </p:nvPr>
        </p:nvSpPr>
        <p:spPr/>
        <p:txBody>
          <a:bodyPr/>
          <a:lstStyle/>
          <a:p>
            <a:pPr marL="971550" lvl="1" indent="-514350">
              <a:buFont typeface="+mj-lt"/>
              <a:buAutoNum type="arabicPeriod" startAt="3"/>
            </a:pPr>
            <a:r>
              <a:rPr lang="en-US" dirty="0"/>
              <a:t>“</a:t>
            </a:r>
            <a:r>
              <a:rPr lang="en-US" dirty="0" err="1"/>
              <a:t>Groupit</a:t>
            </a:r>
            <a:r>
              <a:rPr lang="en-US" dirty="0"/>
              <a:t>”, the 11 randomly shuffled encrypted letters that make up the BERLINCLOCK crib</a:t>
            </a:r>
          </a:p>
          <a:p>
            <a:pPr marL="971550" lvl="1" indent="-514350">
              <a:buFont typeface="+mj-lt"/>
              <a:buAutoNum type="arabicPeriod" startAt="3"/>
            </a:pPr>
            <a:r>
              <a:rPr lang="en-US" dirty="0"/>
              <a:t>“Segment”, the 11 possible keyword letters</a:t>
            </a:r>
          </a:p>
          <a:p>
            <a:pPr marL="971550" lvl="1" indent="-514350">
              <a:buFont typeface="+mj-lt"/>
              <a:buAutoNum type="arabicPeriod" startAt="3"/>
            </a:pPr>
            <a:r>
              <a:rPr lang="en-US" dirty="0"/>
              <a:t>The keyword chosen from a dictionary lookup</a:t>
            </a:r>
          </a:p>
          <a:p>
            <a:pPr marL="971550" lvl="1" indent="-514350">
              <a:buFont typeface="+mj-lt"/>
              <a:buAutoNum type="arabicPeriod" startAt="3"/>
            </a:pPr>
            <a:r>
              <a:rPr lang="en-US" dirty="0"/>
              <a:t>The fully decrypted string using the keyword</a:t>
            </a:r>
          </a:p>
          <a:p>
            <a:pPr marL="971550" lvl="1" indent="-514350">
              <a:buFont typeface="+mj-lt"/>
              <a:buAutoNum type="arabicPeriod" startAt="3"/>
            </a:pPr>
            <a:r>
              <a:rPr lang="en-US" dirty="0"/>
              <a:t>And finally, a FFT (described on next page)</a:t>
            </a:r>
          </a:p>
          <a:p>
            <a:endParaRPr lang="en-US" dirty="0"/>
          </a:p>
          <a:p>
            <a:endParaRPr lang="en-US" dirty="0"/>
          </a:p>
        </p:txBody>
      </p:sp>
      <p:pic>
        <p:nvPicPr>
          <p:cNvPr id="4" name="Picture 3"/>
          <p:cNvPicPr>
            <a:picLocks noChangeAspect="1"/>
          </p:cNvPicPr>
          <p:nvPr/>
        </p:nvPicPr>
        <p:blipFill>
          <a:blip r:embed="rId2"/>
          <a:stretch>
            <a:fillRect/>
          </a:stretch>
        </p:blipFill>
        <p:spPr>
          <a:xfrm>
            <a:off x="1863346" y="4756671"/>
            <a:ext cx="5772150" cy="1657350"/>
          </a:xfrm>
          <a:prstGeom prst="rect">
            <a:avLst/>
          </a:prstGeom>
        </p:spPr>
      </p:pic>
    </p:spTree>
    <p:extLst>
      <p:ext uri="{BB962C8B-B14F-4D97-AF65-F5344CB8AC3E}">
        <p14:creationId xmlns:p14="http://schemas.microsoft.com/office/powerpoint/2010/main" val="2631636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Fast Fourier Transform (FFT)</a:t>
            </a:r>
          </a:p>
        </p:txBody>
      </p:sp>
      <p:sp>
        <p:nvSpPr>
          <p:cNvPr id="3" name="Content Placeholder 2"/>
          <p:cNvSpPr>
            <a:spLocks noGrp="1"/>
          </p:cNvSpPr>
          <p:nvPr>
            <p:ph idx="1"/>
          </p:nvPr>
        </p:nvSpPr>
        <p:spPr/>
        <p:txBody>
          <a:bodyPr/>
          <a:lstStyle/>
          <a:p>
            <a:r>
              <a:rPr lang="en-US" dirty="0"/>
              <a:t>If I have a good keyword candidate, I can see the locations of where chosen 11 crib letters came from</a:t>
            </a:r>
          </a:p>
          <a:p>
            <a:endParaRPr lang="en-US" dirty="0"/>
          </a:p>
          <a:p>
            <a:r>
              <a:rPr lang="en-US" dirty="0"/>
              <a:t>In this example, every third letter seems to be randomly chosen to be part of the 11 letters</a:t>
            </a:r>
          </a:p>
          <a:p>
            <a:r>
              <a:rPr lang="en-US" dirty="0"/>
              <a:t>This is turned into a Python array like this:</a:t>
            </a:r>
          </a:p>
          <a:p>
            <a:pPr marL="0" indent="0" algn="ctr">
              <a:buNone/>
            </a:pPr>
            <a:r>
              <a:rPr lang="en-US" dirty="0">
                <a:solidFill>
                  <a:srgbClr val="FF0000"/>
                </a:solidFill>
              </a:rPr>
              <a:t>[0,0,1,0,0,1,0,0,1,0,0,1,0,0,1…</a:t>
            </a:r>
          </a:p>
          <a:p>
            <a:endParaRPr lang="en-US" dirty="0"/>
          </a:p>
          <a:p>
            <a:endParaRPr lang="en-US" dirty="0"/>
          </a:p>
        </p:txBody>
      </p:sp>
      <p:pic>
        <p:nvPicPr>
          <p:cNvPr id="5" name="Picture 4"/>
          <p:cNvPicPr>
            <a:picLocks noChangeAspect="1"/>
          </p:cNvPicPr>
          <p:nvPr/>
        </p:nvPicPr>
        <p:blipFill>
          <a:blip r:embed="rId2"/>
          <a:stretch>
            <a:fillRect/>
          </a:stretch>
        </p:blipFill>
        <p:spPr>
          <a:xfrm>
            <a:off x="2472305" y="3125337"/>
            <a:ext cx="4609691" cy="685871"/>
          </a:xfrm>
          <a:prstGeom prst="rect">
            <a:avLst/>
          </a:prstGeom>
        </p:spPr>
      </p:pic>
    </p:spTree>
    <p:extLst>
      <p:ext uri="{BB962C8B-B14F-4D97-AF65-F5344CB8AC3E}">
        <p14:creationId xmlns:p14="http://schemas.microsoft.com/office/powerpoint/2010/main" val="3381237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FFT Period Estimate</a:t>
            </a:r>
          </a:p>
        </p:txBody>
      </p:sp>
      <p:sp>
        <p:nvSpPr>
          <p:cNvPr id="3" name="Content Placeholder 2"/>
          <p:cNvSpPr>
            <a:spLocks noGrp="1"/>
          </p:cNvSpPr>
          <p:nvPr>
            <p:ph idx="1"/>
          </p:nvPr>
        </p:nvSpPr>
        <p:spPr>
          <a:xfrm>
            <a:off x="457200" y="1417638"/>
            <a:ext cx="8229600" cy="5174231"/>
          </a:xfrm>
        </p:spPr>
        <p:txBody>
          <a:bodyPr>
            <a:normAutofit/>
          </a:bodyPr>
          <a:lstStyle/>
          <a:p>
            <a:r>
              <a:rPr lang="en-US" dirty="0"/>
              <a:t>Once I have a Python array of ones and zeros, I do a FFT on the data, and plot the results</a:t>
            </a:r>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1995487" y="2592956"/>
            <a:ext cx="5153025" cy="4181475"/>
          </a:xfrm>
          <a:prstGeom prst="rect">
            <a:avLst/>
          </a:prstGeom>
        </p:spPr>
      </p:pic>
    </p:spTree>
    <p:extLst>
      <p:ext uri="{BB962C8B-B14F-4D97-AF65-F5344CB8AC3E}">
        <p14:creationId xmlns:p14="http://schemas.microsoft.com/office/powerpoint/2010/main" val="2077460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FFT Strength</a:t>
            </a:r>
          </a:p>
        </p:txBody>
      </p:sp>
      <p:sp>
        <p:nvSpPr>
          <p:cNvPr id="3" name="Content Placeholder 2"/>
          <p:cNvSpPr>
            <a:spLocks noGrp="1"/>
          </p:cNvSpPr>
          <p:nvPr>
            <p:ph idx="1"/>
          </p:nvPr>
        </p:nvSpPr>
        <p:spPr>
          <a:xfrm>
            <a:off x="457200" y="1600200"/>
            <a:ext cx="8229600" cy="4991669"/>
          </a:xfrm>
        </p:spPr>
        <p:txBody>
          <a:bodyPr>
            <a:normAutofit/>
          </a:bodyPr>
          <a:lstStyle/>
          <a:p>
            <a:r>
              <a:rPr lang="en-US" dirty="0"/>
              <a:t>Or, I could have done an autocorrelation. Both methods find repetitions in the data</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This keyword PSALMODIAL only has a Strength of 7.8, where better candidates are closer to 10. This keyword is probably not correct</a:t>
            </a:r>
          </a:p>
        </p:txBody>
      </p:sp>
      <p:pic>
        <p:nvPicPr>
          <p:cNvPr id="5" name="Picture 4"/>
          <p:cNvPicPr>
            <a:picLocks noChangeAspect="1"/>
          </p:cNvPicPr>
          <p:nvPr/>
        </p:nvPicPr>
        <p:blipFill>
          <a:blip r:embed="rId2"/>
          <a:stretch>
            <a:fillRect/>
          </a:stretch>
        </p:blipFill>
        <p:spPr>
          <a:xfrm>
            <a:off x="717929" y="3083611"/>
            <a:ext cx="7353300" cy="1533525"/>
          </a:xfrm>
          <a:prstGeom prst="rect">
            <a:avLst/>
          </a:prstGeom>
        </p:spPr>
      </p:pic>
    </p:spTree>
    <p:extLst>
      <p:ext uri="{BB962C8B-B14F-4D97-AF65-F5344CB8AC3E}">
        <p14:creationId xmlns:p14="http://schemas.microsoft.com/office/powerpoint/2010/main" val="2566604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More On The FFT</a:t>
            </a:r>
          </a:p>
        </p:txBody>
      </p:sp>
      <p:sp>
        <p:nvSpPr>
          <p:cNvPr id="3" name="Content Placeholder 2"/>
          <p:cNvSpPr>
            <a:spLocks noGrp="1"/>
          </p:cNvSpPr>
          <p:nvPr>
            <p:ph idx="1"/>
          </p:nvPr>
        </p:nvSpPr>
        <p:spPr/>
        <p:txBody>
          <a:bodyPr>
            <a:normAutofit/>
          </a:bodyPr>
          <a:lstStyle/>
          <a:p>
            <a:r>
              <a:rPr lang="en-US" dirty="0"/>
              <a:t>I can also find the “peak” of the largest possible frequency component. For example,</a:t>
            </a:r>
          </a:p>
          <a:p>
            <a:pPr marL="0" indent="0">
              <a:buNone/>
            </a:pPr>
            <a:r>
              <a:rPr lang="en-US" dirty="0"/>
              <a:t> </a:t>
            </a:r>
          </a:p>
          <a:p>
            <a:pPr marL="0" indent="0">
              <a:buNone/>
            </a:pPr>
            <a:endParaRPr lang="en-US" dirty="0"/>
          </a:p>
          <a:p>
            <a:pPr marL="0" indent="0">
              <a:buNone/>
            </a:pPr>
            <a:r>
              <a:rPr lang="en-US" dirty="0"/>
              <a:t>	might suggest a “folding” of every third letter </a:t>
            </a:r>
          </a:p>
          <a:p>
            <a:r>
              <a:rPr lang="en-US" dirty="0"/>
              <a:t>This would be helpful in the future to try and figure out if and how Sanborn is perform a transformation.</a:t>
            </a:r>
          </a:p>
          <a:p>
            <a:endParaRPr lang="en-US" dirty="0"/>
          </a:p>
        </p:txBody>
      </p:sp>
      <p:pic>
        <p:nvPicPr>
          <p:cNvPr id="4" name="Picture 3"/>
          <p:cNvPicPr>
            <a:picLocks noChangeAspect="1"/>
          </p:cNvPicPr>
          <p:nvPr/>
        </p:nvPicPr>
        <p:blipFill>
          <a:blip r:embed="rId2"/>
          <a:stretch>
            <a:fillRect/>
          </a:stretch>
        </p:blipFill>
        <p:spPr>
          <a:xfrm>
            <a:off x="1738811" y="2828924"/>
            <a:ext cx="5666378" cy="815027"/>
          </a:xfrm>
          <a:prstGeom prst="rect">
            <a:avLst/>
          </a:prstGeom>
        </p:spPr>
      </p:pic>
    </p:spTree>
    <p:extLst>
      <p:ext uri="{BB962C8B-B14F-4D97-AF65-F5344CB8AC3E}">
        <p14:creationId xmlns:p14="http://schemas.microsoft.com/office/powerpoint/2010/main" val="36951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My Word List</a:t>
            </a:r>
          </a:p>
        </p:txBody>
      </p:sp>
      <p:sp>
        <p:nvSpPr>
          <p:cNvPr id="3" name="Content Placeholder 2"/>
          <p:cNvSpPr>
            <a:spLocks noGrp="1"/>
          </p:cNvSpPr>
          <p:nvPr>
            <p:ph idx="1"/>
          </p:nvPr>
        </p:nvSpPr>
        <p:spPr/>
        <p:txBody>
          <a:bodyPr>
            <a:normAutofit/>
          </a:bodyPr>
          <a:lstStyle/>
          <a:p>
            <a:r>
              <a:rPr lang="en-US" dirty="0"/>
              <a:t>Here are some possible keywords that my code has found:</a:t>
            </a:r>
          </a:p>
          <a:p>
            <a:endParaRPr lang="en-US" dirty="0"/>
          </a:p>
          <a:p>
            <a:pPr marL="0" indent="0">
              <a:buNone/>
            </a:pPr>
            <a:r>
              <a:rPr lang="en-US" dirty="0"/>
              <a:t> </a:t>
            </a:r>
          </a:p>
          <a:p>
            <a:endParaRPr lang="en-US" dirty="0"/>
          </a:p>
        </p:txBody>
      </p:sp>
      <p:pic>
        <p:nvPicPr>
          <p:cNvPr id="5" name="Picture 4"/>
          <p:cNvPicPr>
            <a:picLocks noChangeAspect="1"/>
          </p:cNvPicPr>
          <p:nvPr/>
        </p:nvPicPr>
        <p:blipFill>
          <a:blip r:embed="rId2"/>
          <a:stretch>
            <a:fillRect/>
          </a:stretch>
        </p:blipFill>
        <p:spPr>
          <a:xfrm>
            <a:off x="748067" y="3002508"/>
            <a:ext cx="7732561" cy="2932587"/>
          </a:xfrm>
          <a:prstGeom prst="rect">
            <a:avLst/>
          </a:prstGeom>
        </p:spPr>
      </p:pic>
    </p:spTree>
    <p:extLst>
      <p:ext uri="{BB962C8B-B14F-4D97-AF65-F5344CB8AC3E}">
        <p14:creationId xmlns:p14="http://schemas.microsoft.com/office/powerpoint/2010/main" val="254294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64373"/>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Arial map from Google Earth</a:t>
            </a:r>
          </a:p>
        </p:txBody>
      </p:sp>
      <p:pic>
        <p:nvPicPr>
          <p:cNvPr id="2" name="Picture 1"/>
          <p:cNvPicPr>
            <a:picLocks noChangeAspect="1"/>
          </p:cNvPicPr>
          <p:nvPr/>
        </p:nvPicPr>
        <p:blipFill>
          <a:blip r:embed="rId2"/>
          <a:stretch>
            <a:fillRect/>
          </a:stretch>
        </p:blipFill>
        <p:spPr>
          <a:xfrm>
            <a:off x="1346792" y="497006"/>
            <a:ext cx="6696075" cy="5181600"/>
          </a:xfrm>
          <a:prstGeom prst="rect">
            <a:avLst/>
          </a:prstGeom>
        </p:spPr>
      </p:pic>
    </p:spTree>
    <p:extLst>
      <p:ext uri="{BB962C8B-B14F-4D97-AF65-F5344CB8AC3E}">
        <p14:creationId xmlns:p14="http://schemas.microsoft.com/office/powerpoint/2010/main" val="1702396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Other </a:t>
            </a:r>
            <a:r>
              <a:rPr lang="en-US" dirty="0" err="1"/>
              <a:t>Kryptos</a:t>
            </a:r>
            <a:r>
              <a:rPr lang="en-US" dirty="0"/>
              <a:t> Errors</a:t>
            </a:r>
          </a:p>
        </p:txBody>
      </p:sp>
      <p:sp>
        <p:nvSpPr>
          <p:cNvPr id="3" name="Content Placeholder 2"/>
          <p:cNvSpPr>
            <a:spLocks noGrp="1"/>
          </p:cNvSpPr>
          <p:nvPr>
            <p:ph idx="1"/>
          </p:nvPr>
        </p:nvSpPr>
        <p:spPr>
          <a:xfrm>
            <a:off x="457200" y="1600200"/>
            <a:ext cx="8229600" cy="5073555"/>
          </a:xfrm>
        </p:spPr>
        <p:txBody>
          <a:bodyPr>
            <a:normAutofit fontScale="85000" lnSpcReduction="20000"/>
          </a:bodyPr>
          <a:lstStyle/>
          <a:p>
            <a:r>
              <a:rPr lang="en-US" dirty="0"/>
              <a:t>There are several other strange things about the </a:t>
            </a:r>
            <a:r>
              <a:rPr lang="en-US" dirty="0" err="1"/>
              <a:t>Kryptos</a:t>
            </a:r>
            <a:r>
              <a:rPr lang="en-US" dirty="0"/>
              <a:t> sculpture:</a:t>
            </a:r>
          </a:p>
          <a:p>
            <a:pPr lvl="1"/>
            <a:r>
              <a:rPr lang="en-US" dirty="0"/>
              <a:t>The </a:t>
            </a:r>
            <a:r>
              <a:rPr lang="en-US" dirty="0" err="1"/>
              <a:t>Vigenère</a:t>
            </a:r>
            <a:r>
              <a:rPr lang="en-US" dirty="0"/>
              <a:t> table on sculpture (which, as stated, earlier, is not even used correctly by Sanborn for the encryption) has a bad line on the top line of the bottom-right quadrant “NGHIJL…” with one too many “L” characters at the end</a:t>
            </a:r>
          </a:p>
          <a:p>
            <a:pPr lvl="1"/>
            <a:endParaRPr lang="en-US" dirty="0"/>
          </a:p>
          <a:p>
            <a:r>
              <a:rPr lang="en-US" dirty="0"/>
              <a:t>For some reason, in the bottom-left quadrant, three of the first few letters are raised above the others (the “YA R” in ENDYAHR)</a:t>
            </a:r>
          </a:p>
          <a:p>
            <a:endParaRPr lang="en-US" dirty="0"/>
          </a:p>
          <a:p>
            <a:r>
              <a:rPr lang="en-US" dirty="0"/>
              <a:t>Some people have thought K4 contains an error and that’s why it’s difficult to crack, but in 2003 Sanborn said, “Yes. It </a:t>
            </a:r>
            <a:r>
              <a:rPr lang="en-US" dirty="0" err="1"/>
              <a:t>ain't</a:t>
            </a:r>
            <a:r>
              <a:rPr lang="en-US" dirty="0"/>
              <a:t> easy, but it's solvable!“</a:t>
            </a:r>
          </a:p>
        </p:txBody>
      </p:sp>
    </p:spTree>
    <p:extLst>
      <p:ext uri="{BB962C8B-B14F-4D97-AF65-F5344CB8AC3E}">
        <p14:creationId xmlns:p14="http://schemas.microsoft.com/office/powerpoint/2010/main" val="1698206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Quotes by Sanborn (Part 1)</a:t>
            </a:r>
          </a:p>
        </p:txBody>
      </p:sp>
      <p:sp>
        <p:nvSpPr>
          <p:cNvPr id="3" name="Content Placeholder 2"/>
          <p:cNvSpPr>
            <a:spLocks noGrp="1"/>
          </p:cNvSpPr>
          <p:nvPr>
            <p:ph idx="1"/>
          </p:nvPr>
        </p:nvSpPr>
        <p:spPr/>
        <p:txBody>
          <a:bodyPr>
            <a:normAutofit fontScale="92500" lnSpcReduction="10000"/>
          </a:bodyPr>
          <a:lstStyle/>
          <a:p>
            <a:r>
              <a:rPr lang="en-US" dirty="0"/>
              <a:t>“The last 97 characters? Don't hold your breath… I saved the best for last.”</a:t>
            </a:r>
          </a:p>
          <a:p>
            <a:endParaRPr lang="en-US" dirty="0"/>
          </a:p>
          <a:p>
            <a:r>
              <a:rPr lang="en-US" dirty="0"/>
              <a:t>“In a modern digital system, the 'key' is the keyword or number that you need to decrypt the message. Everyone knows the algorithm. It is just a black box into which you insert the key and the encrypted text, and the answer comes out the other end. In analog systems (as used in </a:t>
            </a:r>
            <a:r>
              <a:rPr lang="en-US" dirty="0" err="1"/>
              <a:t>Kryptos</a:t>
            </a:r>
            <a:r>
              <a:rPr lang="en-US" dirty="0"/>
              <a:t>) the 'key' is the algorithm.”</a:t>
            </a:r>
          </a:p>
          <a:p>
            <a:endParaRPr lang="en-US" dirty="0"/>
          </a:p>
        </p:txBody>
      </p:sp>
    </p:spTree>
    <p:extLst>
      <p:ext uri="{BB962C8B-B14F-4D97-AF65-F5344CB8AC3E}">
        <p14:creationId xmlns:p14="http://schemas.microsoft.com/office/powerpoint/2010/main" val="4045010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Quotes by Sanborn (Part 2)</a:t>
            </a:r>
          </a:p>
        </p:txBody>
      </p:sp>
      <p:sp>
        <p:nvSpPr>
          <p:cNvPr id="3" name="Content Placeholder 2"/>
          <p:cNvSpPr>
            <a:spLocks noGrp="1"/>
          </p:cNvSpPr>
          <p:nvPr>
            <p:ph idx="1"/>
          </p:nvPr>
        </p:nvSpPr>
        <p:spPr>
          <a:xfrm>
            <a:off x="457200" y="1600200"/>
            <a:ext cx="8229600" cy="5046260"/>
          </a:xfrm>
        </p:spPr>
        <p:txBody>
          <a:bodyPr>
            <a:normAutofit fontScale="77500" lnSpcReduction="20000"/>
          </a:bodyPr>
          <a:lstStyle/>
          <a:p>
            <a:r>
              <a:rPr lang="en-US" dirty="0"/>
              <a:t>“I used a bit of </a:t>
            </a:r>
            <a:r>
              <a:rPr lang="en-US" dirty="0" err="1"/>
              <a:t>stego</a:t>
            </a:r>
            <a:r>
              <a:rPr lang="en-US" dirty="0"/>
              <a:t> (steganography) when designing the fourth part of </a:t>
            </a:r>
            <a:r>
              <a:rPr lang="en-US" dirty="0" err="1"/>
              <a:t>Kryptos</a:t>
            </a:r>
            <a:r>
              <a:rPr lang="en-US" dirty="0"/>
              <a:t>.”</a:t>
            </a:r>
          </a:p>
          <a:p>
            <a:endParaRPr lang="en-US" dirty="0"/>
          </a:p>
          <a:p>
            <a:r>
              <a:rPr lang="en-US" dirty="0"/>
              <a:t>“In the first 3 parts, I gave anyone attempting to break the code the advantage of the English language with all its known patters(sic), but I removed that advantage in the fourth part.”</a:t>
            </a:r>
          </a:p>
          <a:p>
            <a:endParaRPr lang="en-US" dirty="0"/>
          </a:p>
          <a:p>
            <a:r>
              <a:rPr lang="en-US" dirty="0"/>
              <a:t>“I don't presume to think that ‘</a:t>
            </a:r>
            <a:r>
              <a:rPr lang="en-US" dirty="0" err="1"/>
              <a:t>Kryptos</a:t>
            </a:r>
            <a:r>
              <a:rPr lang="en-US" dirty="0"/>
              <a:t>’ sculpture has the import that finding Tutankhamen's tomb would have, but it's that same magic of finding something, finding a fossil or finding an Indian arrow head or something like that. It's magical, because it's something that was made in the past. So I wanted to somehow demonstrate that magic, for everyone, once it was cracked."</a:t>
            </a:r>
          </a:p>
          <a:p>
            <a:endParaRPr lang="en-US" dirty="0"/>
          </a:p>
        </p:txBody>
      </p:sp>
    </p:spTree>
    <p:extLst>
      <p:ext uri="{BB962C8B-B14F-4D97-AF65-F5344CB8AC3E}">
        <p14:creationId xmlns:p14="http://schemas.microsoft.com/office/powerpoint/2010/main" val="2233577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Timeline</a:t>
            </a:r>
          </a:p>
        </p:txBody>
      </p:sp>
      <p:sp>
        <p:nvSpPr>
          <p:cNvPr id="3" name="Content Placeholder 2"/>
          <p:cNvSpPr>
            <a:spLocks noGrp="1"/>
          </p:cNvSpPr>
          <p:nvPr>
            <p:ph idx="1"/>
          </p:nvPr>
        </p:nvSpPr>
        <p:spPr>
          <a:xfrm>
            <a:off x="457200" y="1600200"/>
            <a:ext cx="8229600" cy="4827896"/>
          </a:xfrm>
        </p:spPr>
        <p:txBody>
          <a:bodyPr>
            <a:normAutofit/>
          </a:bodyPr>
          <a:lstStyle/>
          <a:p>
            <a:r>
              <a:rPr lang="en-US" dirty="0"/>
              <a:t>1988 </a:t>
            </a:r>
            <a:r>
              <a:rPr lang="en-US" dirty="0" err="1"/>
              <a:t>Kryptos</a:t>
            </a:r>
            <a:r>
              <a:rPr lang="en-US" dirty="0"/>
              <a:t> is commissioned by the CIA Fine Arts Commission</a:t>
            </a:r>
          </a:p>
          <a:p>
            <a:r>
              <a:rPr lang="en-US" dirty="0"/>
              <a:t>1990 Sculpture is installed at Langley, VA</a:t>
            </a:r>
          </a:p>
          <a:p>
            <a:r>
              <a:rPr lang="en-US" dirty="0"/>
              <a:t>2010 Sanborn gives out the crib “BERLIN” </a:t>
            </a:r>
          </a:p>
          <a:p>
            <a:r>
              <a:rPr lang="en-US" dirty="0"/>
              <a:t>2014 To honor the 25</a:t>
            </a:r>
            <a:r>
              <a:rPr lang="en-US" baseline="30000" dirty="0"/>
              <a:t>th</a:t>
            </a:r>
            <a:r>
              <a:rPr lang="en-US" dirty="0"/>
              <a:t> anniversary of the fall of the Berlin Wall, the word “CLOCK” crib was given as a second crib</a:t>
            </a:r>
          </a:p>
          <a:p>
            <a:endParaRPr lang="en-US" dirty="0"/>
          </a:p>
        </p:txBody>
      </p:sp>
    </p:spTree>
    <p:extLst>
      <p:ext uri="{BB962C8B-B14F-4D97-AF65-F5344CB8AC3E}">
        <p14:creationId xmlns:p14="http://schemas.microsoft.com/office/powerpoint/2010/main" val="491468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Ongoing Work</a:t>
            </a:r>
          </a:p>
        </p:txBody>
      </p:sp>
      <p:sp>
        <p:nvSpPr>
          <p:cNvPr id="3" name="Content Placeholder 2"/>
          <p:cNvSpPr>
            <a:spLocks noGrp="1"/>
          </p:cNvSpPr>
          <p:nvPr>
            <p:ph idx="1"/>
          </p:nvPr>
        </p:nvSpPr>
        <p:spPr/>
        <p:txBody>
          <a:bodyPr/>
          <a:lstStyle/>
          <a:p>
            <a:r>
              <a:rPr lang="en-US" dirty="0"/>
              <a:t>Supposedly, the NSA stopped working on decrypting K4 because the small number of letters (97) were not enough to find an answer</a:t>
            </a:r>
          </a:p>
          <a:p>
            <a:r>
              <a:rPr lang="en-US" dirty="0"/>
              <a:t>There has been a notable decrease of interest in the sculpture, and several websites have stopped updating progress and theories</a:t>
            </a:r>
          </a:p>
          <a:p>
            <a:r>
              <a:rPr lang="en-US" dirty="0"/>
              <a:t>Even Jim Sanborn’s own website no longer exists</a:t>
            </a:r>
          </a:p>
          <a:p>
            <a:endParaRPr lang="en-US" dirty="0"/>
          </a:p>
          <a:p>
            <a:endParaRPr lang="en-US" dirty="0"/>
          </a:p>
          <a:p>
            <a:endParaRPr lang="en-US" dirty="0"/>
          </a:p>
        </p:txBody>
      </p:sp>
    </p:spTree>
    <p:extLst>
      <p:ext uri="{BB962C8B-B14F-4D97-AF65-F5344CB8AC3E}">
        <p14:creationId xmlns:p14="http://schemas.microsoft.com/office/powerpoint/2010/main" val="1087410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My Future Work</a:t>
            </a:r>
          </a:p>
        </p:txBody>
      </p:sp>
      <p:sp>
        <p:nvSpPr>
          <p:cNvPr id="3" name="Content Placeholder 2"/>
          <p:cNvSpPr>
            <a:spLocks noGrp="1"/>
          </p:cNvSpPr>
          <p:nvPr>
            <p:ph idx="1"/>
          </p:nvPr>
        </p:nvSpPr>
        <p:spPr>
          <a:xfrm>
            <a:off x="457200" y="1600200"/>
            <a:ext cx="8229600" cy="5032612"/>
          </a:xfrm>
        </p:spPr>
        <p:txBody>
          <a:bodyPr/>
          <a:lstStyle/>
          <a:p>
            <a:r>
              <a:rPr lang="en-US" dirty="0"/>
              <a:t>Refactor code so it can run faster, possibly even allowing multi-processors</a:t>
            </a:r>
          </a:p>
          <a:p>
            <a:r>
              <a:rPr lang="en-US" dirty="0"/>
              <a:t>With a long list of strong keyword candidates, try to find possible methods Sanborn used for transformation. For example, if many keywords have period ≈ 3, then Sanborn probably used a grid of length or width of three (or a multiple of three)</a:t>
            </a:r>
          </a:p>
          <a:p>
            <a:r>
              <a:rPr lang="en-US" dirty="0"/>
              <a:t>Look at alternative methods of rotation for K3</a:t>
            </a:r>
          </a:p>
        </p:txBody>
      </p:sp>
    </p:spTree>
    <p:extLst>
      <p:ext uri="{BB962C8B-B14F-4D97-AF65-F5344CB8AC3E}">
        <p14:creationId xmlns:p14="http://schemas.microsoft.com/office/powerpoint/2010/main" val="1603952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Resources</a:t>
            </a:r>
          </a:p>
        </p:txBody>
      </p:sp>
      <p:sp>
        <p:nvSpPr>
          <p:cNvPr id="3" name="Content Placeholder 2"/>
          <p:cNvSpPr>
            <a:spLocks noGrp="1"/>
          </p:cNvSpPr>
          <p:nvPr>
            <p:ph idx="1"/>
          </p:nvPr>
        </p:nvSpPr>
        <p:spPr/>
        <p:txBody>
          <a:bodyPr>
            <a:normAutofit fontScale="92500" lnSpcReduction="20000"/>
          </a:bodyPr>
          <a:lstStyle/>
          <a:p>
            <a:r>
              <a:rPr lang="en-US" dirty="0">
                <a:hlinkClick r:id="rId2"/>
              </a:rPr>
              <a:t>http://www.elonka.com/kryptos</a:t>
            </a:r>
            <a:endParaRPr lang="en-US" dirty="0"/>
          </a:p>
          <a:p>
            <a:pPr lvl="1"/>
            <a:r>
              <a:rPr lang="en-US" dirty="0" err="1"/>
              <a:t>Elonka</a:t>
            </a:r>
            <a:r>
              <a:rPr lang="en-US" dirty="0"/>
              <a:t> </a:t>
            </a:r>
            <a:r>
              <a:rPr lang="en-US" dirty="0" err="1"/>
              <a:t>Dunin’s</a:t>
            </a:r>
            <a:r>
              <a:rPr lang="en-US" dirty="0"/>
              <a:t> </a:t>
            </a:r>
            <a:r>
              <a:rPr lang="en-US" dirty="0" err="1"/>
              <a:t>Kryptos</a:t>
            </a:r>
            <a:r>
              <a:rPr lang="en-US" dirty="0"/>
              <a:t> page. Probably the best collection of information on </a:t>
            </a:r>
            <a:r>
              <a:rPr lang="en-US" dirty="0" err="1"/>
              <a:t>Kryptos</a:t>
            </a:r>
            <a:r>
              <a:rPr lang="en-US" dirty="0"/>
              <a:t> available</a:t>
            </a:r>
          </a:p>
          <a:p>
            <a:r>
              <a:rPr lang="en-US" dirty="0">
                <a:hlinkClick r:id="rId3"/>
              </a:rPr>
              <a:t>http://austininc.com/SciRealm/Kryptos.html</a:t>
            </a:r>
            <a:endParaRPr lang="en-US" dirty="0"/>
          </a:p>
          <a:p>
            <a:pPr lvl="1"/>
            <a:r>
              <a:rPr lang="en-US" dirty="0"/>
              <a:t>The webpage of John B. Wilson, a physicist and mathematician from North Carolina</a:t>
            </a:r>
          </a:p>
          <a:p>
            <a:r>
              <a:rPr lang="en-US" dirty="0">
                <a:hlinkClick r:id="rId4"/>
              </a:rPr>
              <a:t>https://www.wired.com/2014/11/second-kryptos-clue/</a:t>
            </a:r>
            <a:endParaRPr lang="en-US" dirty="0"/>
          </a:p>
          <a:p>
            <a:pPr lvl="1"/>
            <a:r>
              <a:rPr lang="en-US" dirty="0"/>
              <a:t>Good article from “Wired” magazine from 2014</a:t>
            </a:r>
          </a:p>
          <a:p>
            <a:r>
              <a:rPr lang="en-US" dirty="0">
                <a:hlinkClick r:id="rId5"/>
              </a:rPr>
              <a:t>https://en.wikipedia.org/wiki/Kryptos</a:t>
            </a:r>
            <a:endParaRPr lang="en-US" dirty="0"/>
          </a:p>
          <a:p>
            <a:pPr lvl="1"/>
            <a:r>
              <a:rPr lang="en-US" dirty="0"/>
              <a:t>Wikipedia, of course</a:t>
            </a:r>
          </a:p>
        </p:txBody>
      </p:sp>
    </p:spTree>
    <p:extLst>
      <p:ext uri="{BB962C8B-B14F-4D97-AF65-F5344CB8AC3E}">
        <p14:creationId xmlns:p14="http://schemas.microsoft.com/office/powerpoint/2010/main" val="31841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8364"/>
            <a:ext cx="8229600" cy="5907799"/>
          </a:xfrm>
        </p:spPr>
        <p:txBody>
          <a:bodyPr/>
          <a:lstStyle/>
          <a:p>
            <a:r>
              <a:rPr lang="en-US" dirty="0"/>
              <a:t>The sculpture has encrypted text on the left side, and a </a:t>
            </a:r>
            <a:r>
              <a:rPr lang="en-US" dirty="0" err="1"/>
              <a:t>Vigenère</a:t>
            </a:r>
            <a:r>
              <a:rPr lang="en-US" dirty="0"/>
              <a:t> table on the right</a:t>
            </a:r>
          </a:p>
        </p:txBody>
      </p:sp>
      <p:graphicFrame>
        <p:nvGraphicFramePr>
          <p:cNvPr id="4" name="Table 3"/>
          <p:cNvGraphicFramePr>
            <a:graphicFrameLocks noGrp="1"/>
          </p:cNvGraphicFramePr>
          <p:nvPr>
            <p:extLst>
              <p:ext uri="{D42A27DB-BD31-4B8C-83A1-F6EECF244321}">
                <p14:modId xmlns:p14="http://schemas.microsoft.com/office/powerpoint/2010/main" val="3971544494"/>
              </p:ext>
            </p:extLst>
          </p:nvPr>
        </p:nvGraphicFramePr>
        <p:xfrm>
          <a:off x="457200" y="1531238"/>
          <a:ext cx="8345606" cy="4978744"/>
        </p:xfrm>
        <a:graphic>
          <a:graphicData uri="http://schemas.openxmlformats.org/drawingml/2006/table">
            <a:tbl>
              <a:tblPr/>
              <a:tblGrid>
                <a:gridCol w="4339778">
                  <a:extLst>
                    <a:ext uri="{9D8B030D-6E8A-4147-A177-3AD203B41FA5}">
                      <a16:colId xmlns:a16="http://schemas.microsoft.com/office/drawing/2014/main" val="1515788181"/>
                    </a:ext>
                  </a:extLst>
                </a:gridCol>
                <a:gridCol w="4005828">
                  <a:extLst>
                    <a:ext uri="{9D8B030D-6E8A-4147-A177-3AD203B41FA5}">
                      <a16:colId xmlns:a16="http://schemas.microsoft.com/office/drawing/2014/main" val="3396606039"/>
                    </a:ext>
                  </a:extLst>
                </a:gridCol>
              </a:tblGrid>
              <a:tr h="2535774">
                <a:tc>
                  <a:txBody>
                    <a:bodyPr/>
                    <a:lstStyle/>
                    <a:p>
                      <a:r>
                        <a:rPr lang="en-US" sz="1050" dirty="0">
                          <a:latin typeface="Courier New" panose="02070309020205020404" pitchFamily="49" charset="0"/>
                          <a:cs typeface="Courier New" panose="02070309020205020404" pitchFamily="49" charset="0"/>
                        </a:rPr>
                        <a:t>EMUFPHZLRFAXYUSDJKZLDKRNSHGNFIVJ YQTQUXQBQVYUVLLTREVJYQTMKYRDMFD VFPJUDEEHZWETZYVGWHKKQETGFQJNCE GGWHKK?DQMCPFQZDQMMIAGPFXHQRLG TIMVMZJANQLVKQEDAGDVFRPJUNGEUNA QZGZLECGYUXUEENJTBJLBQCRTBJDFHRR YIZETKZEMVDUFKSJHKFWHKUWQLSZFTI HHDDDUVH?DWKBFUFPWNTDFIYCUQZERE EVLDKFEZMOQQJLTTUGSYQPFEUNLAVIDX FLGGTEZ?FKZBSFDQVGOGIPUFXHHDRKF FHQNTGPUAECNUVPDJMQCLQUMUNEDFQ ELZZVRRGKFFVOEEXBDMVPNFQXEZLGRE DNQFMPNZGLFLPMRJQYALMGNUVPDXVKP DQUMEBEDMHDAFMJGZNUPLGEWJLLAETG </a:t>
                      </a:r>
                    </a:p>
                  </a:txBody>
                  <a:tcPr marL="34549" marR="34549" marT="17275" marB="17275" anchor="ctr">
                    <a:lnL>
                      <a:noFill/>
                    </a:lnL>
                    <a:lnR>
                      <a:noFill/>
                    </a:lnR>
                    <a:lnT>
                      <a:noFill/>
                    </a:lnT>
                    <a:lnB>
                      <a:noFill/>
                    </a:lnB>
                    <a:solidFill>
                      <a:srgbClr val="FFFFFF"/>
                    </a:solidFill>
                  </a:tcPr>
                </a:tc>
                <a:tc>
                  <a:txBody>
                    <a:bodyPr/>
                    <a:lstStyle/>
                    <a:p>
                      <a:r>
                        <a:rPr lang="en-US" sz="1050">
                          <a:latin typeface="Courier New" panose="02070309020205020404" pitchFamily="49" charset="0"/>
                          <a:cs typeface="Courier New" panose="02070309020205020404" pitchFamily="49" charset="0"/>
                        </a:rPr>
                        <a:t>ABCDEFGHIJKLMNOPQRSTUVWXYZABCD AKRYPTOSABCDEFGHIJLMNQUVWXZKRYP BRYPTOSABCDEFGHIJLMNQUVWXZKRYPT CYPTOSABCDEFGHIJLMNQUVWXZKRYPTO DPTOSABCDEFGHIJLMNQUVWXZKRYPTOS ETOSABCDEFGHIJLMNQUVWXZKRYPTOSA FOSABCDEFGHIJLMNQUVWXZKRYPTOSAB GSABCDEFGHIJLMNQUVWXZKRYPTOSABC HABCDEFGHIJLMNQUVWXZKRYPTOSABCD IBCDEFGHIJLMNQUVWXZKRYPTOSABCDE JCDEFGHIJLMNQUVWXZKRYPTOSABCDEF KDEFGHIJLMNQUVWXZKRYPTOSABCDEFG LEFGHIJLMNQUVWXZKRYPTOSABCDEFGH MFGHIJLMNQUVWXZKRYPTOSABCDEFGHI </a:t>
                      </a:r>
                    </a:p>
                  </a:txBody>
                  <a:tcPr marL="34549" marR="34549" marT="17275" marB="17275" anchor="ctr">
                    <a:lnL>
                      <a:noFill/>
                    </a:lnL>
                    <a:lnR>
                      <a:noFill/>
                    </a:lnR>
                    <a:lnT>
                      <a:noFill/>
                    </a:lnT>
                    <a:lnB>
                      <a:noFill/>
                    </a:lnB>
                    <a:solidFill>
                      <a:srgbClr val="FFFFFF"/>
                    </a:solidFill>
                  </a:tcPr>
                </a:tc>
                <a:extLst>
                  <a:ext uri="{0D108BD9-81ED-4DB2-BD59-A6C34878D82A}">
                    <a16:rowId xmlns:a16="http://schemas.microsoft.com/office/drawing/2014/main" val="1447347792"/>
                  </a:ext>
                </a:extLst>
              </a:tr>
              <a:tr h="2442970">
                <a:tc>
                  <a:txBody>
                    <a:bodyPr/>
                    <a:lstStyle/>
                    <a:p>
                      <a:r>
                        <a:rPr lang="en-US" sz="1050" dirty="0">
                          <a:latin typeface="Courier New" panose="02070309020205020404" pitchFamily="49" charset="0"/>
                          <a:cs typeface="Courier New" panose="02070309020205020404" pitchFamily="49" charset="0"/>
                        </a:rPr>
                        <a:t>ENDYAHROHNLSRHEOCPTEOIBIDYSHNAIA CHTNREYULDSLLSLLNOHSNOSMRWXMNE TPRNGATIHNRARPESLNNELEBLPIIACAE WMTWNDITEENRAHCTENEUDRETNHAEOE TFOLSEDTIWENHAEIOYTEYQHEENCTAYCR EIFTBRSPAMHHEWENATAMATEGYEERLB TEEFOASFIOTUETUAEOTOARMAEERTNRTI BSEDDNIAAHTTMSTEWPIEROAGRIEWFEB AECTDDHILCEIHSITEGOEAOSDDRYDLORIT RKLMLEHAGTDHARDPNEOHMGFMFEUHE ECDMRIPFEIMEHNLSSTTRTVDOHW?OBKR UOXOGHULBSOLIFBBWFLRVQQPRNGKSSO TWTQSJQSSEKZZWATJKLUDIAWINFBNYP VTTMZFPKWGDKZXTJCDIGKUHUAUEKCAR </a:t>
                      </a:r>
                    </a:p>
                  </a:txBody>
                  <a:tcPr marL="34549" marR="34549" marT="17275" marB="17275" anchor="ctr">
                    <a:lnL>
                      <a:noFill/>
                    </a:lnL>
                    <a:lnR>
                      <a:noFill/>
                    </a:lnR>
                    <a:lnT>
                      <a:noFill/>
                    </a:lnT>
                    <a:lnB>
                      <a:noFill/>
                    </a:lnB>
                    <a:solidFill>
                      <a:srgbClr val="FFFFFF"/>
                    </a:solidFill>
                  </a:tcPr>
                </a:tc>
                <a:tc>
                  <a:txBody>
                    <a:bodyPr/>
                    <a:lstStyle/>
                    <a:p>
                      <a:r>
                        <a:rPr lang="en-US" sz="1050" dirty="0">
                          <a:latin typeface="Courier New" panose="02070309020205020404" pitchFamily="49" charset="0"/>
                          <a:cs typeface="Courier New" panose="02070309020205020404" pitchFamily="49" charset="0"/>
                        </a:rPr>
                        <a:t>NGHIJLMNQUVWXZKRYPTOSABCDEFGHIJL OHIJLMNQUVWXZKRYPTOSABCDEFGHIJL PIJLMNQUVWXZKRYPTOSABCDEFGHIJLM QJLMNQUVWXZKRYPTOSABCDEFGHIJLMN RLMNQUVWXZKRYPTOSABCDEFGHIJLMNQ SMNQUVWXZKRYPTOSABCDEFGHIJLMNQU TNQUVWXZKRYPTOSABCDEFGHIJLMNQUV UQUVWXZKRYPTOSABCDEFGHIJLMNQUVW VUVWXZKRYPTOSABCDEFGHIJLMNQUVWX WVWXZKRYPTOSABCDEFGHIJLMNQUVWXZ XWXZKRYPTOSABCDEFGHIJLMNQUVWXZK YXZKRYPTOSABCDEFGHIJLMNQUVWXZKR ZZKRYPTOSABCDEFGHIJLMNQUVWXZKRY ABCDEFGHIJKLMNOPQRSTUVWXYZABCD </a:t>
                      </a:r>
                    </a:p>
                  </a:txBody>
                  <a:tcPr marL="34549" marR="34549" marT="17275" marB="17275" anchor="ctr">
                    <a:lnL>
                      <a:noFill/>
                    </a:lnL>
                    <a:lnR>
                      <a:noFill/>
                    </a:lnR>
                    <a:lnT>
                      <a:noFill/>
                    </a:lnT>
                    <a:lnB>
                      <a:noFill/>
                    </a:lnB>
                    <a:solidFill>
                      <a:srgbClr val="FFFFFF"/>
                    </a:solidFill>
                  </a:tcPr>
                </a:tc>
                <a:extLst>
                  <a:ext uri="{0D108BD9-81ED-4DB2-BD59-A6C34878D82A}">
                    <a16:rowId xmlns:a16="http://schemas.microsoft.com/office/drawing/2014/main" val="2520278594"/>
                  </a:ext>
                </a:extLst>
              </a:tr>
            </a:tbl>
          </a:graphicData>
        </a:graphic>
      </p:graphicFrame>
    </p:spTree>
    <p:extLst>
      <p:ext uri="{BB962C8B-B14F-4D97-AF65-F5344CB8AC3E}">
        <p14:creationId xmlns:p14="http://schemas.microsoft.com/office/powerpoint/2010/main" val="127859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8364"/>
            <a:ext cx="8229600" cy="5907799"/>
          </a:xfrm>
        </p:spPr>
        <p:txBody>
          <a:bodyPr/>
          <a:lstStyle/>
          <a:p>
            <a:r>
              <a:rPr lang="en-US" dirty="0"/>
              <a:t>There are actually four separate encrypted parts: the first three have been solved</a:t>
            </a:r>
          </a:p>
        </p:txBody>
      </p:sp>
      <p:graphicFrame>
        <p:nvGraphicFramePr>
          <p:cNvPr id="4" name="Table 3"/>
          <p:cNvGraphicFramePr>
            <a:graphicFrameLocks noGrp="1"/>
          </p:cNvGraphicFramePr>
          <p:nvPr>
            <p:extLst>
              <p:ext uri="{D42A27DB-BD31-4B8C-83A1-F6EECF244321}">
                <p14:modId xmlns:p14="http://schemas.microsoft.com/office/powerpoint/2010/main" val="2367168739"/>
              </p:ext>
            </p:extLst>
          </p:nvPr>
        </p:nvGraphicFramePr>
        <p:xfrm>
          <a:off x="457200" y="1531238"/>
          <a:ext cx="8345606" cy="4978744"/>
        </p:xfrm>
        <a:graphic>
          <a:graphicData uri="http://schemas.openxmlformats.org/drawingml/2006/table">
            <a:tbl>
              <a:tblPr/>
              <a:tblGrid>
                <a:gridCol w="4339778">
                  <a:extLst>
                    <a:ext uri="{9D8B030D-6E8A-4147-A177-3AD203B41FA5}">
                      <a16:colId xmlns:a16="http://schemas.microsoft.com/office/drawing/2014/main" val="1515788181"/>
                    </a:ext>
                  </a:extLst>
                </a:gridCol>
                <a:gridCol w="4005828">
                  <a:extLst>
                    <a:ext uri="{9D8B030D-6E8A-4147-A177-3AD203B41FA5}">
                      <a16:colId xmlns:a16="http://schemas.microsoft.com/office/drawing/2014/main" val="3396606039"/>
                    </a:ext>
                  </a:extLst>
                </a:gridCol>
              </a:tblGrid>
              <a:tr h="2535774">
                <a:tc>
                  <a:txBody>
                    <a:bodyPr/>
                    <a:lstStyle/>
                    <a:p>
                      <a:r>
                        <a:rPr lang="en-US" sz="1050" dirty="0">
                          <a:solidFill>
                            <a:srgbClr val="FF0000"/>
                          </a:solidFill>
                          <a:latin typeface="Courier New" panose="02070309020205020404" pitchFamily="49" charset="0"/>
                          <a:cs typeface="Courier New" panose="02070309020205020404" pitchFamily="49" charset="0"/>
                        </a:rPr>
                        <a:t>EMUFPHZLRFAXYUSDJKZLDKRNSHGNFIVJ YQTQUXQBQVYUVLLTREVJYQTMKYRDMFD </a:t>
                      </a:r>
                      <a:r>
                        <a:rPr lang="en-US" sz="1050" dirty="0">
                          <a:solidFill>
                            <a:schemeClr val="tx2"/>
                          </a:solidFill>
                          <a:latin typeface="Courier New" panose="02070309020205020404" pitchFamily="49" charset="0"/>
                          <a:cs typeface="Courier New" panose="02070309020205020404" pitchFamily="49" charset="0"/>
                        </a:rPr>
                        <a:t>VFPJUDEEHZWETZYVGWHKKQETGFQJNCE GGWHKK?DQMCPFQZDQMMIAGPFXHQRLG TIMVMZJANQLVKQEDAGDVFRPJUNGEUNA QZGZLECGYUXUEENJTBJLBQCRTBJDFHRR YIZETKZEMVDUFKSJHKFWHKUWQLSZFTI HHDDDUVH?DWKBFUFPWNTDFIYCUQZERE EVLDKFEZMOQQJLTTUGSYQPFEUNLAVIDX FLGGTEZ?FKZBSFDQVGOGIPUFXHHDRKF FHQNTGPUAECNUVPDJMQCLQUMUNEDFQ ELZZVRRGKFFVOEEXBDMVPNFQXEZLGRE DNQFMPNZGLFLPMRJQYALMGNUVPDXVKP DQUMEBEDMHDAFMJGZNUPLGEWJLLAETG </a:t>
                      </a:r>
                    </a:p>
                  </a:txBody>
                  <a:tcPr marL="34549" marR="34549" marT="17275" marB="17275" anchor="ctr">
                    <a:lnL>
                      <a:noFill/>
                    </a:lnL>
                    <a:lnR>
                      <a:noFill/>
                    </a:lnR>
                    <a:lnT>
                      <a:noFill/>
                    </a:lnT>
                    <a:lnB>
                      <a:noFill/>
                    </a:lnB>
                    <a:solidFill>
                      <a:srgbClr val="FFFFFF"/>
                    </a:solidFill>
                  </a:tcPr>
                </a:tc>
                <a:tc>
                  <a:txBody>
                    <a:bodyPr/>
                    <a:lstStyle/>
                    <a:p>
                      <a:r>
                        <a:rPr lang="en-US" sz="1050">
                          <a:latin typeface="Courier New" panose="02070309020205020404" pitchFamily="49" charset="0"/>
                          <a:cs typeface="Courier New" panose="02070309020205020404" pitchFamily="49" charset="0"/>
                        </a:rPr>
                        <a:t>ABCDEFGHIJKLMNOPQRSTUVWXYZABCD AKRYPTOSABCDEFGHIJLMNQUVWXZKRYP BRYPTOSABCDEFGHIJLMNQUVWXZKRYPT CYPTOSABCDEFGHIJLMNQUVWXZKRYPTO DPTOSABCDEFGHIJLMNQUVWXZKRYPTOS ETOSABCDEFGHIJLMNQUVWXZKRYPTOSA FOSABCDEFGHIJLMNQUVWXZKRYPTOSAB GSABCDEFGHIJLMNQUVWXZKRYPTOSABC HABCDEFGHIJLMNQUVWXZKRYPTOSABCD IBCDEFGHIJLMNQUVWXZKRYPTOSABCDE JCDEFGHIJLMNQUVWXZKRYPTOSABCDEF KDEFGHIJLMNQUVWXZKRYPTOSABCDEFG LEFGHIJLMNQUVWXZKRYPTOSABCDEFGH MFGHIJLMNQUVWXZKRYPTOSABCDEFGHI </a:t>
                      </a:r>
                    </a:p>
                  </a:txBody>
                  <a:tcPr marL="34549" marR="34549" marT="17275" marB="17275" anchor="ctr">
                    <a:lnL>
                      <a:noFill/>
                    </a:lnL>
                    <a:lnR>
                      <a:noFill/>
                    </a:lnR>
                    <a:lnT>
                      <a:noFill/>
                    </a:lnT>
                    <a:lnB>
                      <a:noFill/>
                    </a:lnB>
                    <a:solidFill>
                      <a:srgbClr val="FFFFFF"/>
                    </a:solidFill>
                  </a:tcPr>
                </a:tc>
                <a:extLst>
                  <a:ext uri="{0D108BD9-81ED-4DB2-BD59-A6C34878D82A}">
                    <a16:rowId xmlns:a16="http://schemas.microsoft.com/office/drawing/2014/main" val="1447347792"/>
                  </a:ext>
                </a:extLst>
              </a:tr>
              <a:tr h="2442970">
                <a:tc>
                  <a:txBody>
                    <a:bodyPr/>
                    <a:lstStyle/>
                    <a:p>
                      <a:r>
                        <a:rPr lang="en-US" sz="1050" dirty="0">
                          <a:solidFill>
                            <a:srgbClr val="7030A0"/>
                          </a:solidFill>
                          <a:latin typeface="Courier New" panose="02070309020205020404" pitchFamily="49" charset="0"/>
                          <a:cs typeface="Courier New" panose="02070309020205020404" pitchFamily="49" charset="0"/>
                        </a:rPr>
                        <a:t>ENDYAHROHNLSRHEOCPTEOIBIDYSHNAIA CHTNREYULDSLLSLLNOHSNOSMRWXMNE TPRNGATIHNRARPESLNNELEBLPIIACAE WMTWNDITEENRAHCTENEUDRETNHAEOE TFOLSEDTIWENHAEIOYTEYQHEENCTAYCR EIFTBRSPAMHHEWENATAMATEGYEERLB TEEFOASFIOTUETUAEOTOARMAEERTNRTI BSEDDNIAAHTTMSTEWPIEROAGRIEWFEB AECTDDHILCEIHSITEGOEAOSDDRYDLORIT RKLMLEHAGTDHARDPNEOHMGFMFEUHE ECDMRIPFEIMEHNLSSTTRTVDOHW</a:t>
                      </a:r>
                      <a:r>
                        <a:rPr lang="en-US" sz="1050" dirty="0">
                          <a:latin typeface="Courier New" panose="02070309020205020404" pitchFamily="49" charset="0"/>
                          <a:cs typeface="Courier New" panose="02070309020205020404" pitchFamily="49" charset="0"/>
                        </a:rPr>
                        <a:t>?OBKR UOXOGHULBSOLIFBBWFLRVQQPRNGKSSO TWTQSJQSSEKZZWATJKLUDIAWINFBNYP VTTMZFPKWGDKZXTJCDIGKUHUAUEKCAR </a:t>
                      </a:r>
                    </a:p>
                  </a:txBody>
                  <a:tcPr marL="34549" marR="34549" marT="17275" marB="17275" anchor="ctr">
                    <a:lnL>
                      <a:noFill/>
                    </a:lnL>
                    <a:lnR>
                      <a:noFill/>
                    </a:lnR>
                    <a:lnT>
                      <a:noFill/>
                    </a:lnT>
                    <a:lnB>
                      <a:noFill/>
                    </a:lnB>
                    <a:solidFill>
                      <a:srgbClr val="FFFFFF"/>
                    </a:solidFill>
                  </a:tcPr>
                </a:tc>
                <a:tc>
                  <a:txBody>
                    <a:bodyPr/>
                    <a:lstStyle/>
                    <a:p>
                      <a:r>
                        <a:rPr lang="en-US" sz="1050" dirty="0">
                          <a:latin typeface="Courier New" panose="02070309020205020404" pitchFamily="49" charset="0"/>
                          <a:cs typeface="Courier New" panose="02070309020205020404" pitchFamily="49" charset="0"/>
                        </a:rPr>
                        <a:t>NGHIJLMNQUVWXZKRYPTOSABCDEFGHIJL OHIJLMNQUVWXZKRYPTOSABCDEFGHIJL PIJLMNQUVWXZKRYPTOSABCDEFGHIJLM QJLMNQUVWXZKRYPTOSABCDEFGHIJLMN RLMNQUVWXZKRYPTOSABCDEFGHIJLMNQ SMNQUVWXZKRYPTOSABCDEFGHIJLMNQU TNQUVWXZKRYPTOSABCDEFGHIJLMNQUV UQUVWXZKRYPTOSABCDEFGHIJLMNQUVW VUVWXZKRYPTOSABCDEFGHIJLMNQUVWX WVWXZKRYPTOSABCDEFGHIJLMNQUVWXZ XWXZKRYPTOSABCDEFGHIJLMNQUVWXZK YXZKRYPTOSABCDEFGHIJLMNQUVWXZKR ZZKRYPTOSABCDEFGHIJLMNQUVWXZKRY ABCDEFGHIJKLMNOPQRSTUVWXYZABCD </a:t>
                      </a:r>
                    </a:p>
                  </a:txBody>
                  <a:tcPr marL="34549" marR="34549" marT="17275" marB="17275" anchor="ctr">
                    <a:lnL>
                      <a:noFill/>
                    </a:lnL>
                    <a:lnR>
                      <a:noFill/>
                    </a:lnR>
                    <a:lnT>
                      <a:noFill/>
                    </a:lnT>
                    <a:lnB>
                      <a:noFill/>
                    </a:lnB>
                    <a:solidFill>
                      <a:srgbClr val="FFFFFF"/>
                    </a:solidFill>
                  </a:tcPr>
                </a:tc>
                <a:extLst>
                  <a:ext uri="{0D108BD9-81ED-4DB2-BD59-A6C34878D82A}">
                    <a16:rowId xmlns:a16="http://schemas.microsoft.com/office/drawing/2014/main" val="2520278594"/>
                  </a:ext>
                </a:extLst>
              </a:tr>
            </a:tbl>
          </a:graphicData>
        </a:graphic>
      </p:graphicFrame>
    </p:spTree>
    <p:extLst>
      <p:ext uri="{BB962C8B-B14F-4D97-AF65-F5344CB8AC3E}">
        <p14:creationId xmlns:p14="http://schemas.microsoft.com/office/powerpoint/2010/main" val="165901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8364"/>
            <a:ext cx="8229600" cy="5907799"/>
          </a:xfrm>
        </p:spPr>
        <p:txBody>
          <a:bodyPr/>
          <a:lstStyle/>
          <a:p>
            <a:r>
              <a:rPr lang="en-US" dirty="0"/>
              <a:t>The fourth part is still unencrypted! Despite many attempts over the last 25 years, no one knows what the last part of the message means, or if it ties the message of the whole sculpture together.</a:t>
            </a:r>
          </a:p>
        </p:txBody>
      </p:sp>
      <p:pic>
        <p:nvPicPr>
          <p:cNvPr id="2" name="Picture 1"/>
          <p:cNvPicPr>
            <a:picLocks noChangeAspect="1"/>
          </p:cNvPicPr>
          <p:nvPr/>
        </p:nvPicPr>
        <p:blipFill>
          <a:blip r:embed="rId2"/>
          <a:stretch>
            <a:fillRect/>
          </a:stretch>
        </p:blipFill>
        <p:spPr>
          <a:xfrm>
            <a:off x="741884" y="3509566"/>
            <a:ext cx="7660232" cy="1976834"/>
          </a:xfrm>
          <a:prstGeom prst="rect">
            <a:avLst/>
          </a:prstGeom>
        </p:spPr>
      </p:pic>
    </p:spTree>
    <p:extLst>
      <p:ext uri="{BB962C8B-B14F-4D97-AF65-F5344CB8AC3E}">
        <p14:creationId xmlns:p14="http://schemas.microsoft.com/office/powerpoint/2010/main" val="370978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K1 Information</a:t>
            </a:r>
          </a:p>
        </p:txBody>
      </p:sp>
      <p:sp>
        <p:nvSpPr>
          <p:cNvPr id="3" name="Content Placeholder 2"/>
          <p:cNvSpPr>
            <a:spLocks noGrp="1"/>
          </p:cNvSpPr>
          <p:nvPr>
            <p:ph idx="1"/>
          </p:nvPr>
        </p:nvSpPr>
        <p:spPr/>
        <p:txBody>
          <a:bodyPr>
            <a:normAutofit/>
          </a:bodyPr>
          <a:lstStyle/>
          <a:p>
            <a:r>
              <a:rPr lang="en-US" dirty="0"/>
              <a:t>The four parts of the sculpture have been referred to as K1, K2, K3, and K4</a:t>
            </a:r>
          </a:p>
          <a:p>
            <a:endParaRPr lang="en-US" dirty="0"/>
          </a:p>
          <a:p>
            <a:r>
              <a:rPr lang="en-US" dirty="0"/>
              <a:t>K1 and K2 were first solved publicly in 1999 by computer scientist Jim </a:t>
            </a:r>
            <a:r>
              <a:rPr lang="en-US" dirty="0" err="1"/>
              <a:t>Gillogly</a:t>
            </a:r>
            <a:endParaRPr lang="en-US" dirty="0"/>
          </a:p>
          <a:p>
            <a:endParaRPr lang="en-US" dirty="0"/>
          </a:p>
          <a:p>
            <a:r>
              <a:rPr lang="en-US" dirty="0"/>
              <a:t>(Though supposedly the NSA solved it in three days)</a:t>
            </a:r>
          </a:p>
        </p:txBody>
      </p:sp>
    </p:spTree>
    <p:extLst>
      <p:ext uri="{BB962C8B-B14F-4D97-AF65-F5344CB8AC3E}">
        <p14:creationId xmlns:p14="http://schemas.microsoft.com/office/powerpoint/2010/main" val="1295603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8930</TotalTime>
  <Words>2954</Words>
  <Application>Microsoft Office PowerPoint</Application>
  <PresentationFormat>On-screen Show (4:3)</PresentationFormat>
  <Paragraphs>304</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Courier New</vt:lpstr>
      <vt:lpstr>Office Theme</vt:lpstr>
      <vt:lpstr>KRYPTOS</vt:lpstr>
      <vt:lpstr>PowerPoint Presentation</vt:lpstr>
      <vt:lpstr>About Kryptos</vt:lpstr>
      <vt:lpstr>PowerPoint Presentation</vt:lpstr>
      <vt:lpstr>PowerPoint Presentation</vt:lpstr>
      <vt:lpstr>PowerPoint Presentation</vt:lpstr>
      <vt:lpstr>PowerPoint Presentation</vt:lpstr>
      <vt:lpstr>PowerPoint Presentation</vt:lpstr>
      <vt:lpstr>K1 Information</vt:lpstr>
      <vt:lpstr>K1 Solution</vt:lpstr>
      <vt:lpstr>Weird Things About K1</vt:lpstr>
      <vt:lpstr>More Weird Things About K1</vt:lpstr>
      <vt:lpstr>Setting Up The Quagmire III</vt:lpstr>
      <vt:lpstr>Warning: Actually Not A Vigenère </vt:lpstr>
      <vt:lpstr>“Sanborn” Vigenère Vs. Quagmire III </vt:lpstr>
      <vt:lpstr>Let’s Solve K1!</vt:lpstr>
      <vt:lpstr>More About K1</vt:lpstr>
      <vt:lpstr>Let’s Solve K2!</vt:lpstr>
      <vt:lpstr>Let’s Solve K2!</vt:lpstr>
      <vt:lpstr>K2 Meaning</vt:lpstr>
      <vt:lpstr>Weird things about K2</vt:lpstr>
      <vt:lpstr>“Who is WW?”</vt:lpstr>
      <vt:lpstr>More About K2</vt:lpstr>
      <vt:lpstr>Huge Mistake In K2</vt:lpstr>
      <vt:lpstr>K3</vt:lpstr>
      <vt:lpstr>Rearranging K3 (Step 1)</vt:lpstr>
      <vt:lpstr>Rearranging K3 (Step 2)</vt:lpstr>
      <vt:lpstr>Rearranging K3 (Step 3)</vt:lpstr>
      <vt:lpstr>Rearranging K3 (Step 4)</vt:lpstr>
      <vt:lpstr>K3 Solution</vt:lpstr>
      <vt:lpstr>More About K3</vt:lpstr>
      <vt:lpstr>“How Did They Find The Solution?”</vt:lpstr>
      <vt:lpstr>How To Solve K4</vt:lpstr>
      <vt:lpstr>Is K4 A Simple Transposition?</vt:lpstr>
      <vt:lpstr>Is K4 A Simple Vigenère? </vt:lpstr>
      <vt:lpstr>Vigenère With BERLINCLOCK</vt:lpstr>
      <vt:lpstr>Transposition AND A Vigenère </vt:lpstr>
      <vt:lpstr>Possible Method Of K4</vt:lpstr>
      <vt:lpstr>Methods Of Transformation</vt:lpstr>
      <vt:lpstr>97 Is Prime</vt:lpstr>
      <vt:lpstr>Random Transformation</vt:lpstr>
      <vt:lpstr>Example Of Method</vt:lpstr>
      <vt:lpstr>Python Code</vt:lpstr>
      <vt:lpstr>Code Results</vt:lpstr>
      <vt:lpstr>Fast Fourier Transform (FFT)</vt:lpstr>
      <vt:lpstr>FFT Period Estimate</vt:lpstr>
      <vt:lpstr>FFT Strength</vt:lpstr>
      <vt:lpstr>More On The FFT</vt:lpstr>
      <vt:lpstr>My Word List</vt:lpstr>
      <vt:lpstr>Other Kryptos Errors</vt:lpstr>
      <vt:lpstr>Quotes by Sanborn (Part 1)</vt:lpstr>
      <vt:lpstr>Quotes by Sanborn (Part 2)</vt:lpstr>
      <vt:lpstr>Timeline</vt:lpstr>
      <vt:lpstr>Ongoing Work</vt:lpstr>
      <vt:lpstr>My Future Work</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Using Genetic Programming</dc:title>
  <dc:creator>Office 2004 Test Drive User</dc:creator>
  <cp:lastModifiedBy>PATRICK</cp:lastModifiedBy>
  <cp:revision>146</cp:revision>
  <dcterms:created xsi:type="dcterms:W3CDTF">2015-11-08T16:53:37Z</dcterms:created>
  <dcterms:modified xsi:type="dcterms:W3CDTF">2017-01-18T03:03:20Z</dcterms:modified>
</cp:coreProperties>
</file>